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7" r:id="rId1"/>
  </p:sldMasterIdLst>
  <p:sldIdLst>
    <p:sldId id="256" r:id="rId2"/>
    <p:sldId id="263" r:id="rId3"/>
    <p:sldId id="257" r:id="rId4"/>
    <p:sldId id="268" r:id="rId5"/>
    <p:sldId id="261" r:id="rId6"/>
    <p:sldId id="258" r:id="rId7"/>
    <p:sldId id="259" r:id="rId8"/>
    <p:sldId id="260"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882" autoAdjust="0"/>
    <p:restoredTop sz="94660"/>
  </p:normalViewPr>
  <p:slideViewPr>
    <p:cSldViewPr snapToGrid="0">
      <p:cViewPr>
        <p:scale>
          <a:sx n="66" d="100"/>
          <a:sy n="66" d="100"/>
        </p:scale>
        <p:origin x="48" y="1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D617A8-636D-481E-A8C6-5D80D89C9343}" type="doc">
      <dgm:prSet loTypeId="urn:microsoft.com/office/officeart/2008/layout/LinedList" loCatId="list" qsTypeId="urn:microsoft.com/office/officeart/2005/8/quickstyle/simple1" qsCatId="simple" csTypeId="urn:microsoft.com/office/officeart/2005/8/colors/accent2_2" csCatId="accent2"/>
      <dgm:spPr/>
      <dgm:t>
        <a:bodyPr/>
        <a:lstStyle/>
        <a:p>
          <a:endParaRPr lang="en-US"/>
        </a:p>
      </dgm:t>
    </dgm:pt>
    <dgm:pt modelId="{C3630809-A7CC-43A8-BC6D-3C45A9F31319}">
      <dgm:prSet/>
      <dgm:spPr/>
      <dgm:t>
        <a:bodyPr/>
        <a:lstStyle/>
        <a:p>
          <a:r>
            <a:rPr lang="es-MX"/>
            <a:t>Podemos concluir que al final fue posible obtener el resultado deseado mediante la optimización matemática, y de esta forma se aconsejó correctamente al cliente respecto a la cantidad óptima de sacos que debía comprar de cada marca para minimizar su gasto sin dejar de cumplir con el mínimo de nutrientes requerido. </a:t>
          </a:r>
          <a:endParaRPr lang="en-US"/>
        </a:p>
      </dgm:t>
    </dgm:pt>
    <dgm:pt modelId="{4C001E3A-D9AF-4119-8223-598D9FC546B4}" type="parTrans" cxnId="{3175A106-0E69-4652-9371-018A835F71BE}">
      <dgm:prSet/>
      <dgm:spPr/>
      <dgm:t>
        <a:bodyPr/>
        <a:lstStyle/>
        <a:p>
          <a:endParaRPr lang="en-US"/>
        </a:p>
      </dgm:t>
    </dgm:pt>
    <dgm:pt modelId="{EE0BB3D8-F499-447A-A6EF-DA0AC4D84755}" type="sibTrans" cxnId="{3175A106-0E69-4652-9371-018A835F71BE}">
      <dgm:prSet/>
      <dgm:spPr/>
      <dgm:t>
        <a:bodyPr/>
        <a:lstStyle/>
        <a:p>
          <a:endParaRPr lang="en-US"/>
        </a:p>
      </dgm:t>
    </dgm:pt>
    <dgm:pt modelId="{70ED057C-1C42-48E4-959F-4C4BF9BC09A8}">
      <dgm:prSet/>
      <dgm:spPr/>
      <dgm:t>
        <a:bodyPr/>
        <a:lstStyle/>
        <a:p>
          <a:r>
            <a:rPr lang="es-MX" dirty="0"/>
            <a:t>Fue posible emplear todas las herramientas que adquirimos durante el primer periodo de la materia para plantear un problema propiamente y llegar a un resultado adecuado, al igual que el manejo de </a:t>
          </a:r>
          <a:r>
            <a:rPr lang="es-MX" dirty="0" err="1"/>
            <a:t>Github</a:t>
          </a:r>
          <a:r>
            <a:rPr lang="es-MX" dirty="0"/>
            <a:t> en la realización del mismo</a:t>
          </a:r>
          <a:endParaRPr lang="en-US" dirty="0"/>
        </a:p>
      </dgm:t>
    </dgm:pt>
    <dgm:pt modelId="{22D6090D-AEE2-4BD5-9F1A-5F8971C1C236}" type="parTrans" cxnId="{DF8D2AB6-5C76-4C54-A4F0-FF6DCECFE46A}">
      <dgm:prSet/>
      <dgm:spPr/>
      <dgm:t>
        <a:bodyPr/>
        <a:lstStyle/>
        <a:p>
          <a:endParaRPr lang="en-US"/>
        </a:p>
      </dgm:t>
    </dgm:pt>
    <dgm:pt modelId="{56A09F25-9F5A-4CA2-B9BC-1FB558A89FF3}" type="sibTrans" cxnId="{DF8D2AB6-5C76-4C54-A4F0-FF6DCECFE46A}">
      <dgm:prSet/>
      <dgm:spPr/>
      <dgm:t>
        <a:bodyPr/>
        <a:lstStyle/>
        <a:p>
          <a:endParaRPr lang="en-US"/>
        </a:p>
      </dgm:t>
    </dgm:pt>
    <dgm:pt modelId="{02C3B2A2-4FF7-4E55-9E23-547677E29C86}" type="pres">
      <dgm:prSet presAssocID="{C0D617A8-636D-481E-A8C6-5D80D89C9343}" presName="vert0" presStyleCnt="0">
        <dgm:presLayoutVars>
          <dgm:dir/>
          <dgm:animOne val="branch"/>
          <dgm:animLvl val="lvl"/>
        </dgm:presLayoutVars>
      </dgm:prSet>
      <dgm:spPr/>
    </dgm:pt>
    <dgm:pt modelId="{3F897B20-0A3E-4BB1-B99A-06465F5CE041}" type="pres">
      <dgm:prSet presAssocID="{C3630809-A7CC-43A8-BC6D-3C45A9F31319}" presName="thickLine" presStyleLbl="alignNode1" presStyleIdx="0" presStyleCnt="2"/>
      <dgm:spPr/>
    </dgm:pt>
    <dgm:pt modelId="{77F98AF5-9E97-4C38-A300-3539B4D3AA62}" type="pres">
      <dgm:prSet presAssocID="{C3630809-A7CC-43A8-BC6D-3C45A9F31319}" presName="horz1" presStyleCnt="0"/>
      <dgm:spPr/>
    </dgm:pt>
    <dgm:pt modelId="{55B52FC6-A519-4659-9FB2-28A03BAE7EC1}" type="pres">
      <dgm:prSet presAssocID="{C3630809-A7CC-43A8-BC6D-3C45A9F31319}" presName="tx1" presStyleLbl="revTx" presStyleIdx="0" presStyleCnt="2"/>
      <dgm:spPr/>
    </dgm:pt>
    <dgm:pt modelId="{D13FAF95-9DE8-46AC-9B50-1B3D16B7E377}" type="pres">
      <dgm:prSet presAssocID="{C3630809-A7CC-43A8-BC6D-3C45A9F31319}" presName="vert1" presStyleCnt="0"/>
      <dgm:spPr/>
    </dgm:pt>
    <dgm:pt modelId="{6C4726DA-D580-42F6-B5D2-22A1D34E0FE9}" type="pres">
      <dgm:prSet presAssocID="{70ED057C-1C42-48E4-959F-4C4BF9BC09A8}" presName="thickLine" presStyleLbl="alignNode1" presStyleIdx="1" presStyleCnt="2"/>
      <dgm:spPr/>
    </dgm:pt>
    <dgm:pt modelId="{637AD679-BFA7-4092-B3ED-B24CC0B601DC}" type="pres">
      <dgm:prSet presAssocID="{70ED057C-1C42-48E4-959F-4C4BF9BC09A8}" presName="horz1" presStyleCnt="0"/>
      <dgm:spPr/>
    </dgm:pt>
    <dgm:pt modelId="{06E47379-6270-4DF3-AAF4-41603DB1D703}" type="pres">
      <dgm:prSet presAssocID="{70ED057C-1C42-48E4-959F-4C4BF9BC09A8}" presName="tx1" presStyleLbl="revTx" presStyleIdx="1" presStyleCnt="2"/>
      <dgm:spPr/>
    </dgm:pt>
    <dgm:pt modelId="{8AB60F50-42A0-4A57-A8A0-8C81E4A8028D}" type="pres">
      <dgm:prSet presAssocID="{70ED057C-1C42-48E4-959F-4C4BF9BC09A8}" presName="vert1" presStyleCnt="0"/>
      <dgm:spPr/>
    </dgm:pt>
  </dgm:ptLst>
  <dgm:cxnLst>
    <dgm:cxn modelId="{3175A106-0E69-4652-9371-018A835F71BE}" srcId="{C0D617A8-636D-481E-A8C6-5D80D89C9343}" destId="{C3630809-A7CC-43A8-BC6D-3C45A9F31319}" srcOrd="0" destOrd="0" parTransId="{4C001E3A-D9AF-4119-8223-598D9FC546B4}" sibTransId="{EE0BB3D8-F499-447A-A6EF-DA0AC4D84755}"/>
    <dgm:cxn modelId="{B5F50218-6381-49F6-A061-5663456B3629}" type="presOf" srcId="{70ED057C-1C42-48E4-959F-4C4BF9BC09A8}" destId="{06E47379-6270-4DF3-AAF4-41603DB1D703}" srcOrd="0" destOrd="0" presId="urn:microsoft.com/office/officeart/2008/layout/LinedList"/>
    <dgm:cxn modelId="{DF8D2AB6-5C76-4C54-A4F0-FF6DCECFE46A}" srcId="{C0D617A8-636D-481E-A8C6-5D80D89C9343}" destId="{70ED057C-1C42-48E4-959F-4C4BF9BC09A8}" srcOrd="1" destOrd="0" parTransId="{22D6090D-AEE2-4BD5-9F1A-5F8971C1C236}" sibTransId="{56A09F25-9F5A-4CA2-B9BC-1FB558A89FF3}"/>
    <dgm:cxn modelId="{0089D0C5-EA69-4515-9E20-6C243961AE76}" type="presOf" srcId="{C0D617A8-636D-481E-A8C6-5D80D89C9343}" destId="{02C3B2A2-4FF7-4E55-9E23-547677E29C86}" srcOrd="0" destOrd="0" presId="urn:microsoft.com/office/officeart/2008/layout/LinedList"/>
    <dgm:cxn modelId="{71457AEC-08DD-4DBD-BF00-73F1380D98C9}" type="presOf" srcId="{C3630809-A7CC-43A8-BC6D-3C45A9F31319}" destId="{55B52FC6-A519-4659-9FB2-28A03BAE7EC1}" srcOrd="0" destOrd="0" presId="urn:microsoft.com/office/officeart/2008/layout/LinedList"/>
    <dgm:cxn modelId="{7945B954-5A6B-4975-80B3-DC7D39D5FAAA}" type="presParOf" srcId="{02C3B2A2-4FF7-4E55-9E23-547677E29C86}" destId="{3F897B20-0A3E-4BB1-B99A-06465F5CE041}" srcOrd="0" destOrd="0" presId="urn:microsoft.com/office/officeart/2008/layout/LinedList"/>
    <dgm:cxn modelId="{99BE07DE-E3B8-4796-AB09-F9B6D22AEB08}" type="presParOf" srcId="{02C3B2A2-4FF7-4E55-9E23-547677E29C86}" destId="{77F98AF5-9E97-4C38-A300-3539B4D3AA62}" srcOrd="1" destOrd="0" presId="urn:microsoft.com/office/officeart/2008/layout/LinedList"/>
    <dgm:cxn modelId="{79F31F59-F41B-4F1A-A557-05BF918442B4}" type="presParOf" srcId="{77F98AF5-9E97-4C38-A300-3539B4D3AA62}" destId="{55B52FC6-A519-4659-9FB2-28A03BAE7EC1}" srcOrd="0" destOrd="0" presId="urn:microsoft.com/office/officeart/2008/layout/LinedList"/>
    <dgm:cxn modelId="{697A8E80-EECB-4DB9-B1B4-69700CF79EF0}" type="presParOf" srcId="{77F98AF5-9E97-4C38-A300-3539B4D3AA62}" destId="{D13FAF95-9DE8-46AC-9B50-1B3D16B7E377}" srcOrd="1" destOrd="0" presId="urn:microsoft.com/office/officeart/2008/layout/LinedList"/>
    <dgm:cxn modelId="{08955C47-DEBE-4F57-8CE2-D7E575815B07}" type="presParOf" srcId="{02C3B2A2-4FF7-4E55-9E23-547677E29C86}" destId="{6C4726DA-D580-42F6-B5D2-22A1D34E0FE9}" srcOrd="2" destOrd="0" presId="urn:microsoft.com/office/officeart/2008/layout/LinedList"/>
    <dgm:cxn modelId="{AD448C12-394B-4FFF-8B81-02C90F8B3B3A}" type="presParOf" srcId="{02C3B2A2-4FF7-4E55-9E23-547677E29C86}" destId="{637AD679-BFA7-4092-B3ED-B24CC0B601DC}" srcOrd="3" destOrd="0" presId="urn:microsoft.com/office/officeart/2008/layout/LinedList"/>
    <dgm:cxn modelId="{9235D58C-9889-4AE6-AC66-EE37C0EF31C7}" type="presParOf" srcId="{637AD679-BFA7-4092-B3ED-B24CC0B601DC}" destId="{06E47379-6270-4DF3-AAF4-41603DB1D703}" srcOrd="0" destOrd="0" presId="urn:microsoft.com/office/officeart/2008/layout/LinedList"/>
    <dgm:cxn modelId="{C97B6CEC-FCFC-4FDF-9521-D3060564A9EF}" type="presParOf" srcId="{637AD679-BFA7-4092-B3ED-B24CC0B601DC}" destId="{8AB60F50-42A0-4A57-A8A0-8C81E4A8028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897B20-0A3E-4BB1-B99A-06465F5CE041}">
      <dsp:nvSpPr>
        <dsp:cNvPr id="0" name=""/>
        <dsp:cNvSpPr/>
      </dsp:nvSpPr>
      <dsp:spPr>
        <a:xfrm>
          <a:off x="0" y="0"/>
          <a:ext cx="9742319" cy="0"/>
        </a:xfrm>
        <a:prstGeom prst="line">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B52FC6-A519-4659-9FB2-28A03BAE7EC1}">
      <dsp:nvSpPr>
        <dsp:cNvPr id="0" name=""/>
        <dsp:cNvSpPr/>
      </dsp:nvSpPr>
      <dsp:spPr>
        <a:xfrm>
          <a:off x="0" y="0"/>
          <a:ext cx="9742319" cy="1548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s-MX" sz="2200" kern="1200"/>
            <a:t>Podemos concluir que al final fue posible obtener el resultado deseado mediante la optimización matemática, y de esta forma se aconsejó correctamente al cliente respecto a la cantidad óptima de sacos que debía comprar de cada marca para minimizar su gasto sin dejar de cumplir con el mínimo de nutrientes requerido. </a:t>
          </a:r>
          <a:endParaRPr lang="en-US" sz="2200" kern="1200"/>
        </a:p>
      </dsp:txBody>
      <dsp:txXfrm>
        <a:off x="0" y="0"/>
        <a:ext cx="9742319" cy="1548318"/>
      </dsp:txXfrm>
    </dsp:sp>
    <dsp:sp modelId="{6C4726DA-D580-42F6-B5D2-22A1D34E0FE9}">
      <dsp:nvSpPr>
        <dsp:cNvPr id="0" name=""/>
        <dsp:cNvSpPr/>
      </dsp:nvSpPr>
      <dsp:spPr>
        <a:xfrm>
          <a:off x="0" y="1548318"/>
          <a:ext cx="9742319" cy="0"/>
        </a:xfrm>
        <a:prstGeom prst="line">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E47379-6270-4DF3-AAF4-41603DB1D703}">
      <dsp:nvSpPr>
        <dsp:cNvPr id="0" name=""/>
        <dsp:cNvSpPr/>
      </dsp:nvSpPr>
      <dsp:spPr>
        <a:xfrm>
          <a:off x="0" y="1548318"/>
          <a:ext cx="9742319" cy="1548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s-MX" sz="2200" kern="1200" dirty="0"/>
            <a:t>Fue posible emplear todas las herramientas que adquirimos durante el primer periodo de la materia para plantear un problema propiamente y llegar a un resultado adecuado, al igual que el manejo de </a:t>
          </a:r>
          <a:r>
            <a:rPr lang="es-MX" sz="2200" kern="1200" dirty="0" err="1"/>
            <a:t>Github</a:t>
          </a:r>
          <a:r>
            <a:rPr lang="es-MX" sz="2200" kern="1200" dirty="0"/>
            <a:t> en la realización del mismo</a:t>
          </a:r>
          <a:endParaRPr lang="en-US" sz="2200" kern="1200" dirty="0"/>
        </a:p>
      </dsp:txBody>
      <dsp:txXfrm>
        <a:off x="0" y="1548318"/>
        <a:ext cx="9742319" cy="154831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2AF51B9C-A5BA-4EC8-A35A-B91EACF1B3E2}" type="datetimeFigureOut">
              <a:rPr lang="es-MX" smtClean="0"/>
              <a:t>12/06/2018</a:t>
            </a:fld>
            <a:endParaRPr lang="es-MX"/>
          </a:p>
        </p:txBody>
      </p:sp>
      <p:sp>
        <p:nvSpPr>
          <p:cNvPr id="5" name="Footer Placeholder 4"/>
          <p:cNvSpPr>
            <a:spLocks noGrp="1"/>
          </p:cNvSpPr>
          <p:nvPr>
            <p:ph type="ftr" sz="quarter" idx="11"/>
          </p:nvPr>
        </p:nvSpPr>
        <p:spPr>
          <a:xfrm>
            <a:off x="5332412" y="5883275"/>
            <a:ext cx="4324044" cy="365125"/>
          </a:xfrm>
        </p:spPr>
        <p:txBody>
          <a:bodyPr/>
          <a:lstStyle/>
          <a:p>
            <a:endParaRPr lang="es-MX"/>
          </a:p>
        </p:txBody>
      </p:sp>
      <p:sp>
        <p:nvSpPr>
          <p:cNvPr id="6" name="Slide Number Placeholder 5"/>
          <p:cNvSpPr>
            <a:spLocks noGrp="1"/>
          </p:cNvSpPr>
          <p:nvPr>
            <p:ph type="sldNum" sz="quarter" idx="12"/>
          </p:nvPr>
        </p:nvSpPr>
        <p:spPr/>
        <p:txBody>
          <a:bodyPr/>
          <a:lstStyle/>
          <a:p>
            <a:fld id="{90990A93-4A1B-46B1-BB45-BD6C24855D89}" type="slidenum">
              <a:rPr lang="es-MX" smtClean="0"/>
              <a:t>‹Nº›</a:t>
            </a:fld>
            <a:endParaRPr lang="es-MX"/>
          </a:p>
        </p:txBody>
      </p:sp>
    </p:spTree>
    <p:extLst>
      <p:ext uri="{BB962C8B-B14F-4D97-AF65-F5344CB8AC3E}">
        <p14:creationId xmlns:p14="http://schemas.microsoft.com/office/powerpoint/2010/main" val="418962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2AF51B9C-A5BA-4EC8-A35A-B91EACF1B3E2}" type="datetimeFigureOut">
              <a:rPr lang="es-MX" smtClean="0"/>
              <a:t>12/06/2018</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90990A93-4A1B-46B1-BB45-BD6C24855D89}" type="slidenum">
              <a:rPr lang="es-MX" smtClean="0"/>
              <a:t>‹Nº›</a:t>
            </a:fld>
            <a:endParaRPr lang="es-MX"/>
          </a:p>
        </p:txBody>
      </p:sp>
    </p:spTree>
    <p:extLst>
      <p:ext uri="{BB962C8B-B14F-4D97-AF65-F5344CB8AC3E}">
        <p14:creationId xmlns:p14="http://schemas.microsoft.com/office/powerpoint/2010/main" val="3205098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2AF51B9C-A5BA-4EC8-A35A-B91EACF1B3E2}" type="datetimeFigureOut">
              <a:rPr lang="es-MX" smtClean="0"/>
              <a:t>12/06/2018</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0990A93-4A1B-46B1-BB45-BD6C24855D89}" type="slidenum">
              <a:rPr lang="es-MX" smtClean="0"/>
              <a:t>‹Nº›</a:t>
            </a:fld>
            <a:endParaRPr lang="es-MX"/>
          </a:p>
        </p:txBody>
      </p:sp>
    </p:spTree>
    <p:extLst>
      <p:ext uri="{BB962C8B-B14F-4D97-AF65-F5344CB8AC3E}">
        <p14:creationId xmlns:p14="http://schemas.microsoft.com/office/powerpoint/2010/main" val="722630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los estilos de texto del patrón</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2AF51B9C-A5BA-4EC8-A35A-B91EACF1B3E2}" type="datetimeFigureOut">
              <a:rPr lang="es-MX" smtClean="0"/>
              <a:t>12/06/2018</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0990A93-4A1B-46B1-BB45-BD6C24855D89}" type="slidenum">
              <a:rPr lang="es-MX" smtClean="0"/>
              <a:t>‹Nº›</a:t>
            </a:fld>
            <a:endParaRPr lang="es-MX"/>
          </a:p>
        </p:txBody>
      </p:sp>
    </p:spTree>
    <p:extLst>
      <p:ext uri="{BB962C8B-B14F-4D97-AF65-F5344CB8AC3E}">
        <p14:creationId xmlns:p14="http://schemas.microsoft.com/office/powerpoint/2010/main" val="5393152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2AF51B9C-A5BA-4EC8-A35A-B91EACF1B3E2}" type="datetimeFigureOut">
              <a:rPr lang="es-MX" smtClean="0"/>
              <a:t>12/06/2018</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0990A93-4A1B-46B1-BB45-BD6C24855D89}" type="slidenum">
              <a:rPr lang="es-MX" smtClean="0"/>
              <a:t>‹Nº›</a:t>
            </a:fld>
            <a:endParaRPr lang="es-MX"/>
          </a:p>
        </p:txBody>
      </p:sp>
    </p:spTree>
    <p:extLst>
      <p:ext uri="{BB962C8B-B14F-4D97-AF65-F5344CB8AC3E}">
        <p14:creationId xmlns:p14="http://schemas.microsoft.com/office/powerpoint/2010/main" val="25534274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s-ES"/>
              <a:t>Editar los estilos de texto del patrón</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2AF51B9C-A5BA-4EC8-A35A-B91EACF1B3E2}" type="datetimeFigureOut">
              <a:rPr lang="es-MX" smtClean="0"/>
              <a:t>12/06/2018</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0990A93-4A1B-46B1-BB45-BD6C24855D89}" type="slidenum">
              <a:rPr lang="es-MX" smtClean="0"/>
              <a:t>‹Nº›</a:t>
            </a:fld>
            <a:endParaRPr lang="es-MX"/>
          </a:p>
        </p:txBody>
      </p:sp>
    </p:spTree>
    <p:extLst>
      <p:ext uri="{BB962C8B-B14F-4D97-AF65-F5344CB8AC3E}">
        <p14:creationId xmlns:p14="http://schemas.microsoft.com/office/powerpoint/2010/main" val="6247118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s-ES"/>
              <a:t>Editar los estilos de texto del patrón</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2AF51B9C-A5BA-4EC8-A35A-B91EACF1B3E2}" type="datetimeFigureOut">
              <a:rPr lang="es-MX" smtClean="0"/>
              <a:t>12/06/2018</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0990A93-4A1B-46B1-BB45-BD6C24855D89}" type="slidenum">
              <a:rPr lang="es-MX" smtClean="0"/>
              <a:t>‹Nº›</a:t>
            </a:fld>
            <a:endParaRPr lang="es-MX"/>
          </a:p>
        </p:txBody>
      </p:sp>
    </p:spTree>
    <p:extLst>
      <p:ext uri="{BB962C8B-B14F-4D97-AF65-F5344CB8AC3E}">
        <p14:creationId xmlns:p14="http://schemas.microsoft.com/office/powerpoint/2010/main" val="5427312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AF51B9C-A5BA-4EC8-A35A-B91EACF1B3E2}" type="datetimeFigureOut">
              <a:rPr lang="es-MX" smtClean="0"/>
              <a:t>12/06/2018</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0990A93-4A1B-46B1-BB45-BD6C24855D89}" type="slidenum">
              <a:rPr lang="es-MX" smtClean="0"/>
              <a:t>‹Nº›</a:t>
            </a:fld>
            <a:endParaRPr lang="es-MX"/>
          </a:p>
        </p:txBody>
      </p:sp>
    </p:spTree>
    <p:extLst>
      <p:ext uri="{BB962C8B-B14F-4D97-AF65-F5344CB8AC3E}">
        <p14:creationId xmlns:p14="http://schemas.microsoft.com/office/powerpoint/2010/main" val="833054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AF51B9C-A5BA-4EC8-A35A-B91EACF1B3E2}" type="datetimeFigureOut">
              <a:rPr lang="es-MX" smtClean="0"/>
              <a:t>12/06/2018</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0990A93-4A1B-46B1-BB45-BD6C24855D89}" type="slidenum">
              <a:rPr lang="es-MX" smtClean="0"/>
              <a:t>‹Nº›</a:t>
            </a:fld>
            <a:endParaRPr lang="es-MX"/>
          </a:p>
        </p:txBody>
      </p:sp>
    </p:spTree>
    <p:extLst>
      <p:ext uri="{BB962C8B-B14F-4D97-AF65-F5344CB8AC3E}">
        <p14:creationId xmlns:p14="http://schemas.microsoft.com/office/powerpoint/2010/main" val="492945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AF51B9C-A5BA-4EC8-A35A-B91EACF1B3E2}" type="datetimeFigureOut">
              <a:rPr lang="es-MX" smtClean="0"/>
              <a:t>12/06/2018</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a:xfrm>
            <a:off x="10951856" y="5867131"/>
            <a:ext cx="551167" cy="365125"/>
          </a:xfrm>
        </p:spPr>
        <p:txBody>
          <a:bodyPr/>
          <a:lstStyle/>
          <a:p>
            <a:fld id="{90990A93-4A1B-46B1-BB45-BD6C24855D89}" type="slidenum">
              <a:rPr lang="es-MX" smtClean="0"/>
              <a:t>‹Nº›</a:t>
            </a:fld>
            <a:endParaRPr lang="es-MX"/>
          </a:p>
        </p:txBody>
      </p:sp>
    </p:spTree>
    <p:extLst>
      <p:ext uri="{BB962C8B-B14F-4D97-AF65-F5344CB8AC3E}">
        <p14:creationId xmlns:p14="http://schemas.microsoft.com/office/powerpoint/2010/main" val="1698373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2AF51B9C-A5BA-4EC8-A35A-B91EACF1B3E2}" type="datetimeFigureOut">
              <a:rPr lang="es-MX" smtClean="0"/>
              <a:t>12/06/2018</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0990A93-4A1B-46B1-BB45-BD6C24855D89}" type="slidenum">
              <a:rPr lang="es-MX" smtClean="0"/>
              <a:t>‹Nº›</a:t>
            </a:fld>
            <a:endParaRPr lang="es-MX"/>
          </a:p>
        </p:txBody>
      </p:sp>
    </p:spTree>
    <p:extLst>
      <p:ext uri="{BB962C8B-B14F-4D97-AF65-F5344CB8AC3E}">
        <p14:creationId xmlns:p14="http://schemas.microsoft.com/office/powerpoint/2010/main" val="3990685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2AF51B9C-A5BA-4EC8-A35A-B91EACF1B3E2}" type="datetimeFigureOut">
              <a:rPr lang="es-MX" smtClean="0"/>
              <a:t>12/06/2018</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90990A93-4A1B-46B1-BB45-BD6C24855D89}" type="slidenum">
              <a:rPr lang="es-MX" smtClean="0"/>
              <a:t>‹Nº›</a:t>
            </a:fld>
            <a:endParaRPr lang="es-MX"/>
          </a:p>
        </p:txBody>
      </p:sp>
    </p:spTree>
    <p:extLst>
      <p:ext uri="{BB962C8B-B14F-4D97-AF65-F5344CB8AC3E}">
        <p14:creationId xmlns:p14="http://schemas.microsoft.com/office/powerpoint/2010/main" val="388647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2AF51B9C-A5BA-4EC8-A35A-B91EACF1B3E2}" type="datetimeFigureOut">
              <a:rPr lang="es-MX" smtClean="0"/>
              <a:t>12/06/2018</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90990A93-4A1B-46B1-BB45-BD6C24855D89}" type="slidenum">
              <a:rPr lang="es-MX" smtClean="0"/>
              <a:t>‹Nº›</a:t>
            </a:fld>
            <a:endParaRPr lang="es-MX"/>
          </a:p>
        </p:txBody>
      </p:sp>
    </p:spTree>
    <p:extLst>
      <p:ext uri="{BB962C8B-B14F-4D97-AF65-F5344CB8AC3E}">
        <p14:creationId xmlns:p14="http://schemas.microsoft.com/office/powerpoint/2010/main" val="3467984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2AF51B9C-A5BA-4EC8-A35A-B91EACF1B3E2}" type="datetimeFigureOut">
              <a:rPr lang="es-MX" smtClean="0"/>
              <a:t>12/06/2018</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90990A93-4A1B-46B1-BB45-BD6C24855D89}" type="slidenum">
              <a:rPr lang="es-MX" smtClean="0"/>
              <a:t>‹Nº›</a:t>
            </a:fld>
            <a:endParaRPr lang="es-MX"/>
          </a:p>
        </p:txBody>
      </p:sp>
    </p:spTree>
    <p:extLst>
      <p:ext uri="{BB962C8B-B14F-4D97-AF65-F5344CB8AC3E}">
        <p14:creationId xmlns:p14="http://schemas.microsoft.com/office/powerpoint/2010/main" val="555775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F51B9C-A5BA-4EC8-A35A-B91EACF1B3E2}" type="datetimeFigureOut">
              <a:rPr lang="es-MX" smtClean="0"/>
              <a:t>12/06/2018</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90990A93-4A1B-46B1-BB45-BD6C24855D89}" type="slidenum">
              <a:rPr lang="es-MX" smtClean="0"/>
              <a:t>‹Nº›</a:t>
            </a:fld>
            <a:endParaRPr lang="es-MX"/>
          </a:p>
        </p:txBody>
      </p:sp>
    </p:spTree>
    <p:extLst>
      <p:ext uri="{BB962C8B-B14F-4D97-AF65-F5344CB8AC3E}">
        <p14:creationId xmlns:p14="http://schemas.microsoft.com/office/powerpoint/2010/main" val="3397597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2AF51B9C-A5BA-4EC8-A35A-B91EACF1B3E2}" type="datetimeFigureOut">
              <a:rPr lang="es-MX" smtClean="0"/>
              <a:t>12/06/2018</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90990A93-4A1B-46B1-BB45-BD6C24855D89}" type="slidenum">
              <a:rPr lang="es-MX" smtClean="0"/>
              <a:t>‹Nº›</a:t>
            </a:fld>
            <a:endParaRPr lang="es-MX"/>
          </a:p>
        </p:txBody>
      </p:sp>
    </p:spTree>
    <p:extLst>
      <p:ext uri="{BB962C8B-B14F-4D97-AF65-F5344CB8AC3E}">
        <p14:creationId xmlns:p14="http://schemas.microsoft.com/office/powerpoint/2010/main" val="198338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s-ES"/>
              <a:t>Haga clic para modificar el estilo de título del patrón</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2AF51B9C-A5BA-4EC8-A35A-B91EACF1B3E2}" type="datetimeFigureOut">
              <a:rPr lang="es-MX" smtClean="0"/>
              <a:t>12/06/2018</a:t>
            </a:fld>
            <a:endParaRPr lang="es-MX"/>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990A93-4A1B-46B1-BB45-BD6C24855D89}" type="slidenum">
              <a:rPr lang="es-MX" smtClean="0"/>
              <a:t>‹Nº›</a:t>
            </a:fld>
            <a:endParaRPr lang="es-MX"/>
          </a:p>
        </p:txBody>
      </p:sp>
    </p:spTree>
    <p:extLst>
      <p:ext uri="{BB962C8B-B14F-4D97-AF65-F5344CB8AC3E}">
        <p14:creationId xmlns:p14="http://schemas.microsoft.com/office/powerpoint/2010/main" val="273707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AF51B9C-A5BA-4EC8-A35A-B91EACF1B3E2}" type="datetimeFigureOut">
              <a:rPr lang="es-MX" smtClean="0"/>
              <a:t>12/06/2018</a:t>
            </a:fld>
            <a:endParaRPr lang="es-MX"/>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s-MX"/>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0990A93-4A1B-46B1-BB45-BD6C24855D89}" type="slidenum">
              <a:rPr lang="es-MX" smtClean="0"/>
              <a:t>‹Nº›</a:t>
            </a:fld>
            <a:endParaRPr lang="es-MX"/>
          </a:p>
        </p:txBody>
      </p:sp>
    </p:spTree>
    <p:extLst>
      <p:ext uri="{BB962C8B-B14F-4D97-AF65-F5344CB8AC3E}">
        <p14:creationId xmlns:p14="http://schemas.microsoft.com/office/powerpoint/2010/main" val="2413469111"/>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2" r:id="rId15"/>
    <p:sldLayoutId id="2147483833" r:id="rId16"/>
    <p:sldLayoutId id="2147483834"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FEB7930-F0D6-4044-8BA9-D730103D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7E59347B-C180-43DB-8810-54794DF1D7DF}"/>
              </a:ext>
            </a:extLst>
          </p:cNvPr>
          <p:cNvPicPr>
            <a:picLocks noChangeAspect="1"/>
          </p:cNvPicPr>
          <p:nvPr/>
        </p:nvPicPr>
        <p:blipFill rotWithShape="1">
          <a:blip r:embed="rId3"/>
          <a:srcRect l="28532" r="23260" b="9091"/>
          <a:stretch/>
        </p:blipFill>
        <p:spPr>
          <a:xfrm>
            <a:off x="0" y="-4763"/>
            <a:ext cx="5448280" cy="6857990"/>
          </a:xfrm>
          <a:prstGeom prst="rect">
            <a:avLst/>
          </a:prstGeom>
        </p:spPr>
      </p:pic>
      <p:grpSp>
        <p:nvGrpSpPr>
          <p:cNvPr id="11" name="Group 10">
            <a:extLst>
              <a:ext uri="{FF2B5EF4-FFF2-40B4-BE49-F238E27FC236}">
                <a16:creationId xmlns:a16="http://schemas.microsoft.com/office/drawing/2014/main" id="{3D37B8A0-A486-4042-834D-0C08DD3B43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36718" y="0"/>
            <a:ext cx="2611581" cy="6858000"/>
            <a:chOff x="2836718" y="0"/>
            <a:chExt cx="2611581" cy="6858000"/>
          </a:xfrm>
        </p:grpSpPr>
        <p:sp useBgFill="1">
          <p:nvSpPr>
            <p:cNvPr id="12" name="Rectangle 19">
              <a:extLst>
                <a:ext uri="{FF2B5EF4-FFF2-40B4-BE49-F238E27FC236}">
                  <a16:creationId xmlns:a16="http://schemas.microsoft.com/office/drawing/2014/main" id="{D467C104-5C3F-411A-B2C4-EBFD4228D1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36718" y="0"/>
              <a:ext cx="2611581" cy="2554287"/>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581" h="2554287">
                  <a:moveTo>
                    <a:pt x="675409" y="0"/>
                  </a:moveTo>
                  <a:lnTo>
                    <a:pt x="2611581" y="0"/>
                  </a:lnTo>
                  <a:lnTo>
                    <a:pt x="2611581" y="2554287"/>
                  </a:lnTo>
                  <a:lnTo>
                    <a:pt x="0" y="2554287"/>
                  </a:lnTo>
                  <a:lnTo>
                    <a:pt x="67540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20">
              <a:extLst>
                <a:ext uri="{FF2B5EF4-FFF2-40B4-BE49-F238E27FC236}">
                  <a16:creationId xmlns:a16="http://schemas.microsoft.com/office/drawing/2014/main" id="{6B04D505-A84F-4973-9090-0F1ACF7ABD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36718" y="2554287"/>
              <a:ext cx="2611581" cy="4303713"/>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581" h="4303713">
                  <a:moveTo>
                    <a:pt x="0" y="0"/>
                  </a:moveTo>
                  <a:lnTo>
                    <a:pt x="2611581" y="0"/>
                  </a:lnTo>
                  <a:lnTo>
                    <a:pt x="2611581" y="4303713"/>
                  </a:lnTo>
                  <a:lnTo>
                    <a:pt x="2171701" y="363869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945CE9A4-4A26-4B57-A688-E6D3A8498A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59100" y="-4763"/>
            <a:ext cx="5014912" cy="6862763"/>
            <a:chOff x="2928938" y="-4763"/>
            <a:chExt cx="5014912" cy="6862763"/>
          </a:xfrm>
        </p:grpSpPr>
        <p:sp>
          <p:nvSpPr>
            <p:cNvPr id="16" name="Freeform 6">
              <a:extLst>
                <a:ext uri="{FF2B5EF4-FFF2-40B4-BE49-F238E27FC236}">
                  <a16:creationId xmlns:a16="http://schemas.microsoft.com/office/drawing/2014/main" id="{1FA9CDC9-B659-42F5-9DA2-70B1A39453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7" name="Freeform 7">
              <a:extLst>
                <a:ext uri="{FF2B5EF4-FFF2-40B4-BE49-F238E27FC236}">
                  <a16:creationId xmlns:a16="http://schemas.microsoft.com/office/drawing/2014/main" id="{C007AF8D-D1A5-4CAC-AE7B-D2A3E72B8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8" name="Freeform 9">
              <a:extLst>
                <a:ext uri="{FF2B5EF4-FFF2-40B4-BE49-F238E27FC236}">
                  <a16:creationId xmlns:a16="http://schemas.microsoft.com/office/drawing/2014/main" id="{096A8434-7327-4C0E-BAAF-F4D86BBDFA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9" name="Freeform 10">
              <a:extLst>
                <a:ext uri="{FF2B5EF4-FFF2-40B4-BE49-F238E27FC236}">
                  <a16:creationId xmlns:a16="http://schemas.microsoft.com/office/drawing/2014/main" id="{602C7E10-50F7-489D-8249-9ECB0B456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0" name="Freeform 11">
              <a:extLst>
                <a:ext uri="{FF2B5EF4-FFF2-40B4-BE49-F238E27FC236}">
                  <a16:creationId xmlns:a16="http://schemas.microsoft.com/office/drawing/2014/main" id="{950DCCEA-5572-4095-A960-C569CF6922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1" name="Freeform 12">
              <a:extLst>
                <a:ext uri="{FF2B5EF4-FFF2-40B4-BE49-F238E27FC236}">
                  <a16:creationId xmlns:a16="http://schemas.microsoft.com/office/drawing/2014/main" id="{5CDFA5C2-7CC1-4739-B874-1ABBCDECF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ítulo 1">
            <a:extLst>
              <a:ext uri="{FF2B5EF4-FFF2-40B4-BE49-F238E27FC236}">
                <a16:creationId xmlns:a16="http://schemas.microsoft.com/office/drawing/2014/main" id="{A882BEAE-4474-417F-A32D-E2191E46A513}"/>
              </a:ext>
            </a:extLst>
          </p:cNvPr>
          <p:cNvSpPr>
            <a:spLocks noGrp="1"/>
          </p:cNvSpPr>
          <p:nvPr>
            <p:ph type="ctrTitle"/>
          </p:nvPr>
        </p:nvSpPr>
        <p:spPr>
          <a:xfrm>
            <a:off x="4978399" y="1380068"/>
            <a:ext cx="6524623" cy="2616199"/>
          </a:xfrm>
        </p:spPr>
        <p:txBody>
          <a:bodyPr>
            <a:normAutofit/>
          </a:bodyPr>
          <a:lstStyle/>
          <a:p>
            <a:pPr>
              <a:lnSpc>
                <a:spcPct val="90000"/>
              </a:lnSpc>
            </a:pPr>
            <a:r>
              <a:rPr lang="es-MX" sz="5100"/>
              <a:t>Simulación Matemática</a:t>
            </a:r>
            <a:br>
              <a:rPr lang="es-MX" sz="5100"/>
            </a:br>
            <a:r>
              <a:rPr lang="es-MX" sz="5100"/>
              <a:t>Proyecto Módulo 1</a:t>
            </a:r>
            <a:br>
              <a:rPr lang="es-MX" sz="5100"/>
            </a:br>
            <a:r>
              <a:rPr lang="es-MX" sz="5100" b="1"/>
              <a:t>Optimización Agrícola</a:t>
            </a:r>
          </a:p>
        </p:txBody>
      </p:sp>
      <p:sp>
        <p:nvSpPr>
          <p:cNvPr id="3" name="Subtítulo 2">
            <a:extLst>
              <a:ext uri="{FF2B5EF4-FFF2-40B4-BE49-F238E27FC236}">
                <a16:creationId xmlns:a16="http://schemas.microsoft.com/office/drawing/2014/main" id="{8E485919-017F-44EB-BA78-D598F17E5FC0}"/>
              </a:ext>
            </a:extLst>
          </p:cNvPr>
          <p:cNvSpPr>
            <a:spLocks noGrp="1"/>
          </p:cNvSpPr>
          <p:nvPr>
            <p:ph type="subTitle" idx="1"/>
          </p:nvPr>
        </p:nvSpPr>
        <p:spPr>
          <a:xfrm>
            <a:off x="6091237" y="4575302"/>
            <a:ext cx="5505574" cy="2277925"/>
          </a:xfrm>
        </p:spPr>
        <p:txBody>
          <a:bodyPr>
            <a:normAutofit/>
          </a:bodyPr>
          <a:lstStyle/>
          <a:p>
            <a:pPr>
              <a:lnSpc>
                <a:spcPct val="90000"/>
              </a:lnSpc>
            </a:pPr>
            <a:r>
              <a:rPr lang="es-MX" sz="1200" b="1" dirty="0"/>
              <a:t>Integrantes:</a:t>
            </a:r>
          </a:p>
          <a:p>
            <a:pPr>
              <a:lnSpc>
                <a:spcPct val="90000"/>
              </a:lnSpc>
            </a:pPr>
            <a:r>
              <a:rPr lang="es-MX" sz="1200" dirty="0"/>
              <a:t>Ernesto Díaz</a:t>
            </a:r>
          </a:p>
          <a:p>
            <a:pPr>
              <a:lnSpc>
                <a:spcPct val="90000"/>
              </a:lnSpc>
            </a:pPr>
            <a:r>
              <a:rPr lang="es-MX" sz="1200" dirty="0"/>
              <a:t>Rafael González</a:t>
            </a:r>
          </a:p>
          <a:p>
            <a:pPr>
              <a:lnSpc>
                <a:spcPct val="90000"/>
              </a:lnSpc>
            </a:pPr>
            <a:r>
              <a:rPr lang="es-MX" sz="1200" b="1" dirty="0"/>
              <a:t>Profesor</a:t>
            </a:r>
            <a:r>
              <a:rPr lang="es-MX" sz="1200" u="sng" dirty="0"/>
              <a:t>:</a:t>
            </a:r>
          </a:p>
          <a:p>
            <a:pPr>
              <a:lnSpc>
                <a:spcPct val="90000"/>
              </a:lnSpc>
            </a:pPr>
            <a:r>
              <a:rPr lang="es-MX" sz="1200" dirty="0"/>
              <a:t>Lázaro Alonso</a:t>
            </a:r>
          </a:p>
        </p:txBody>
      </p:sp>
    </p:spTree>
    <p:extLst>
      <p:ext uri="{BB962C8B-B14F-4D97-AF65-F5344CB8AC3E}">
        <p14:creationId xmlns:p14="http://schemas.microsoft.com/office/powerpoint/2010/main" val="11702943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grpSp>
        <p:nvGrpSpPr>
          <p:cNvPr id="22" name="Group 11">
            <a:extLst>
              <a:ext uri="{FF2B5EF4-FFF2-40B4-BE49-F238E27FC236}">
                <a16:creationId xmlns:a16="http://schemas.microsoft.com/office/drawing/2014/main" id="{3CF6CC4E-F8AE-46B8-AF42-C264DA9FF8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3" name="Freeform 6">
              <a:extLst>
                <a:ext uri="{FF2B5EF4-FFF2-40B4-BE49-F238E27FC236}">
                  <a16:creationId xmlns:a16="http://schemas.microsoft.com/office/drawing/2014/main" id="{DAEAD399-3691-4CD7-B52B-C9B09436EF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910AD751-06FB-4939-907D-5875B9B6B8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5" name="Freeform 8">
              <a:extLst>
                <a:ext uri="{FF2B5EF4-FFF2-40B4-BE49-F238E27FC236}">
                  <a16:creationId xmlns:a16="http://schemas.microsoft.com/office/drawing/2014/main" id="{534E01E2-CF3B-4438-B865-7B0F1D9466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6" name="Freeform 9">
              <a:extLst>
                <a:ext uri="{FF2B5EF4-FFF2-40B4-BE49-F238E27FC236}">
                  <a16:creationId xmlns:a16="http://schemas.microsoft.com/office/drawing/2014/main" id="{1779656F-F5D3-4C3F-A487-6302E3652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E472999E-58E4-45E0-8214-7F53A2270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538931F4-BE0D-49CA-A368-314C02CCB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ítulo 1">
            <a:extLst>
              <a:ext uri="{FF2B5EF4-FFF2-40B4-BE49-F238E27FC236}">
                <a16:creationId xmlns:a16="http://schemas.microsoft.com/office/drawing/2014/main" id="{F4807533-7ABB-4821-A4B8-FE6977B2D384}"/>
              </a:ext>
            </a:extLst>
          </p:cNvPr>
          <p:cNvSpPr>
            <a:spLocks noGrp="1"/>
          </p:cNvSpPr>
          <p:nvPr>
            <p:ph type="title"/>
          </p:nvPr>
        </p:nvSpPr>
        <p:spPr>
          <a:xfrm>
            <a:off x="1484312" y="685800"/>
            <a:ext cx="2812385" cy="1752599"/>
          </a:xfrm>
        </p:spPr>
        <p:txBody>
          <a:bodyPr>
            <a:normAutofit/>
          </a:bodyPr>
          <a:lstStyle/>
          <a:p>
            <a:r>
              <a:rPr lang="es-MX" sz="3200"/>
              <a:t>Gráfica obtenida</a:t>
            </a:r>
          </a:p>
        </p:txBody>
      </p:sp>
      <p:sp>
        <p:nvSpPr>
          <p:cNvPr id="9" name="Content Placeholder 8">
            <a:extLst>
              <a:ext uri="{FF2B5EF4-FFF2-40B4-BE49-F238E27FC236}">
                <a16:creationId xmlns:a16="http://schemas.microsoft.com/office/drawing/2014/main" id="{21D808AD-ABC8-4A35-ADC2-35314E86368E}"/>
              </a:ext>
            </a:extLst>
          </p:cNvPr>
          <p:cNvSpPr>
            <a:spLocks noGrp="1"/>
          </p:cNvSpPr>
          <p:nvPr>
            <p:ph idx="1"/>
          </p:nvPr>
        </p:nvSpPr>
        <p:spPr>
          <a:xfrm>
            <a:off x="1484310" y="2666999"/>
            <a:ext cx="2812387" cy="3124201"/>
          </a:xfrm>
        </p:spPr>
        <p:txBody>
          <a:bodyPr>
            <a:normAutofit fontScale="92500" lnSpcReduction="10000"/>
          </a:bodyPr>
          <a:lstStyle/>
          <a:p>
            <a:pPr marL="0" indent="0">
              <a:buNone/>
            </a:pPr>
            <a:endParaRPr lang="es-MX" sz="1800" dirty="0"/>
          </a:p>
          <a:p>
            <a:r>
              <a:rPr lang="es-MX" sz="1800" dirty="0"/>
              <a:t>La región sombreada de color naranja representa al conjunto de valores que satisface las restricciones impuestas, mientras que el punto representado con una estrella azul indica los valores para "x" y "y" que minimizan el costo del alimento.</a:t>
            </a:r>
          </a:p>
          <a:p>
            <a:endParaRPr lang="en-US" sz="1800" dirty="0"/>
          </a:p>
        </p:txBody>
      </p:sp>
      <p:sp>
        <p:nvSpPr>
          <p:cNvPr id="23" name="Rounded Rectangle 16">
            <a:extLst>
              <a:ext uri="{FF2B5EF4-FFF2-40B4-BE49-F238E27FC236}">
                <a16:creationId xmlns:a16="http://schemas.microsoft.com/office/drawing/2014/main" id="{2D6217BA-2280-4A9E-9B69-707DF5052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1162" y="648931"/>
            <a:ext cx="6881862"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Marcador de contenido 3">
            <a:extLst>
              <a:ext uri="{FF2B5EF4-FFF2-40B4-BE49-F238E27FC236}">
                <a16:creationId xmlns:a16="http://schemas.microsoft.com/office/drawing/2014/main" id="{84EC7948-7A11-47A2-B1DD-9CD3329E9E2D}"/>
              </a:ext>
            </a:extLst>
          </p:cNvPr>
          <p:cNvPicPr>
            <a:picLocks noChangeAspect="1"/>
          </p:cNvPicPr>
          <p:nvPr/>
        </p:nvPicPr>
        <p:blipFill>
          <a:blip r:embed="rId3"/>
          <a:stretch>
            <a:fillRect/>
          </a:stretch>
        </p:blipFill>
        <p:spPr>
          <a:xfrm>
            <a:off x="4941202" y="1234587"/>
            <a:ext cx="6237359" cy="4101063"/>
          </a:xfrm>
          <a:prstGeom prst="rect">
            <a:avLst/>
          </a:prstGeom>
        </p:spPr>
      </p:pic>
    </p:spTree>
    <p:extLst>
      <p:ext uri="{BB962C8B-B14F-4D97-AF65-F5344CB8AC3E}">
        <p14:creationId xmlns:p14="http://schemas.microsoft.com/office/powerpoint/2010/main" val="2173652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CBC3CC-2D68-4547-85A8-6AE82C5D5F6E}"/>
              </a:ext>
            </a:extLst>
          </p:cNvPr>
          <p:cNvSpPr>
            <a:spLocks noGrp="1"/>
          </p:cNvSpPr>
          <p:nvPr>
            <p:ph type="title"/>
          </p:nvPr>
        </p:nvSpPr>
        <p:spPr>
          <a:xfrm>
            <a:off x="1760706" y="685800"/>
            <a:ext cx="9742318" cy="1752599"/>
          </a:xfrm>
        </p:spPr>
        <p:txBody>
          <a:bodyPr>
            <a:normAutofit/>
          </a:bodyPr>
          <a:lstStyle/>
          <a:p>
            <a:r>
              <a:rPr lang="es-MX" dirty="0"/>
              <a:t>Conclusiones</a:t>
            </a:r>
          </a:p>
        </p:txBody>
      </p:sp>
      <p:graphicFrame>
        <p:nvGraphicFramePr>
          <p:cNvPr id="5" name="Marcador de contenido 2">
            <a:extLst>
              <a:ext uri="{FF2B5EF4-FFF2-40B4-BE49-F238E27FC236}">
                <a16:creationId xmlns:a16="http://schemas.microsoft.com/office/drawing/2014/main" id="{C4DA6DFB-5E4C-4A7E-835E-D99D17A61E1A}"/>
              </a:ext>
            </a:extLst>
          </p:cNvPr>
          <p:cNvGraphicFramePr>
            <a:graphicFrameLocks noGrp="1"/>
          </p:cNvGraphicFramePr>
          <p:nvPr>
            <p:ph idx="1"/>
            <p:extLst>
              <p:ext uri="{D42A27DB-BD31-4B8C-83A1-F6EECF244321}">
                <p14:modId xmlns:p14="http://schemas.microsoft.com/office/powerpoint/2010/main" val="3973278577"/>
              </p:ext>
            </p:extLst>
          </p:nvPr>
        </p:nvGraphicFramePr>
        <p:xfrm>
          <a:off x="1760705" y="2694562"/>
          <a:ext cx="9742319" cy="309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6656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48A39A-FC25-4943-915E-C7817D8DB506}"/>
              </a:ext>
            </a:extLst>
          </p:cNvPr>
          <p:cNvSpPr>
            <a:spLocks noGrp="1"/>
          </p:cNvSpPr>
          <p:nvPr>
            <p:ph type="title"/>
          </p:nvPr>
        </p:nvSpPr>
        <p:spPr/>
        <p:txBody>
          <a:bodyPr/>
          <a:lstStyle/>
          <a:p>
            <a:r>
              <a:rPr lang="es-MX" dirty="0"/>
              <a:t>Bibliografía</a:t>
            </a:r>
          </a:p>
        </p:txBody>
      </p:sp>
      <p:sp>
        <p:nvSpPr>
          <p:cNvPr id="3" name="Marcador de contenido 2">
            <a:extLst>
              <a:ext uri="{FF2B5EF4-FFF2-40B4-BE49-F238E27FC236}">
                <a16:creationId xmlns:a16="http://schemas.microsoft.com/office/drawing/2014/main" id="{E5CC5A35-FA5F-4B22-BF94-95E99372EDB1}"/>
              </a:ext>
            </a:extLst>
          </p:cNvPr>
          <p:cNvSpPr>
            <a:spLocks noGrp="1"/>
          </p:cNvSpPr>
          <p:nvPr>
            <p:ph idx="1"/>
          </p:nvPr>
        </p:nvSpPr>
        <p:spPr>
          <a:xfrm>
            <a:off x="1484310" y="1866899"/>
            <a:ext cx="10018713" cy="3124201"/>
          </a:xfrm>
        </p:spPr>
        <p:txBody>
          <a:bodyPr/>
          <a:lstStyle/>
          <a:p>
            <a:r>
              <a:rPr lang="es-MX" dirty="0"/>
              <a:t>Stanley I. Grossman. (2012). Algebra Lineal. México : </a:t>
            </a:r>
            <a:r>
              <a:rPr lang="es-MX" dirty="0" err="1"/>
              <a:t>Mcgraw-Hill</a:t>
            </a:r>
            <a:r>
              <a:rPr lang="es-MX" dirty="0"/>
              <a:t>.</a:t>
            </a:r>
          </a:p>
        </p:txBody>
      </p:sp>
    </p:spTree>
    <p:extLst>
      <p:ext uri="{BB962C8B-B14F-4D97-AF65-F5344CB8AC3E}">
        <p14:creationId xmlns:p14="http://schemas.microsoft.com/office/powerpoint/2010/main" val="1051774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9F0F8D-B736-4F4E-9963-0B80F87CAD3F}"/>
              </a:ext>
            </a:extLst>
          </p:cNvPr>
          <p:cNvSpPr>
            <a:spLocks noGrp="1"/>
          </p:cNvSpPr>
          <p:nvPr>
            <p:ph type="title"/>
          </p:nvPr>
        </p:nvSpPr>
        <p:spPr/>
        <p:txBody>
          <a:bodyPr/>
          <a:lstStyle/>
          <a:p>
            <a:r>
              <a:rPr lang="es-MX" dirty="0"/>
              <a:t>Objetivos</a:t>
            </a:r>
          </a:p>
        </p:txBody>
      </p:sp>
      <p:sp>
        <p:nvSpPr>
          <p:cNvPr id="3" name="Marcador de contenido 2">
            <a:extLst>
              <a:ext uri="{FF2B5EF4-FFF2-40B4-BE49-F238E27FC236}">
                <a16:creationId xmlns:a16="http://schemas.microsoft.com/office/drawing/2014/main" id="{FFF80754-C5D9-4C84-903C-4044F6CD37D4}"/>
              </a:ext>
            </a:extLst>
          </p:cNvPr>
          <p:cNvSpPr>
            <a:spLocks noGrp="1"/>
          </p:cNvSpPr>
          <p:nvPr>
            <p:ph idx="1"/>
          </p:nvPr>
        </p:nvSpPr>
        <p:spPr/>
        <p:txBody>
          <a:bodyPr>
            <a:normAutofit fontScale="85000" lnSpcReduction="10000"/>
          </a:bodyPr>
          <a:lstStyle/>
          <a:p>
            <a:r>
              <a:rPr lang="es-MX" dirty="0"/>
              <a:t>Utilizando los temas de programación lineal  y optimización con Python llevar acabo un proyecto aplicado en la vida real que demuestre una </a:t>
            </a:r>
            <a:r>
              <a:rPr lang="es-MX" dirty="0" err="1"/>
              <a:t>solucion</a:t>
            </a:r>
            <a:r>
              <a:rPr lang="es-MX" dirty="0"/>
              <a:t> viable y optima.</a:t>
            </a:r>
          </a:p>
          <a:p>
            <a:r>
              <a:rPr lang="es-MX" dirty="0"/>
              <a:t>Poner en práctica el manejo de herramientas como </a:t>
            </a:r>
            <a:r>
              <a:rPr lang="es-MX" dirty="0" err="1"/>
              <a:t>Github</a:t>
            </a:r>
            <a:r>
              <a:rPr lang="es-MX" dirty="0"/>
              <a:t> y </a:t>
            </a:r>
            <a:r>
              <a:rPr lang="es-MX" dirty="0" err="1"/>
              <a:t>Gitkraken</a:t>
            </a:r>
            <a:r>
              <a:rPr lang="es-MX" dirty="0"/>
              <a:t> para la colaboración en proyectos en Python.</a:t>
            </a:r>
          </a:p>
          <a:p>
            <a:r>
              <a:rPr lang="es-MX" dirty="0"/>
              <a:t>Determinar la cantidad de sacos de alimento de cada marca que </a:t>
            </a:r>
            <a:r>
              <a:rPr lang="es-MX" dirty="0" err="1"/>
              <a:t>recomandamos</a:t>
            </a:r>
            <a:r>
              <a:rPr lang="es-MX" dirty="0"/>
              <a:t> comprar a nuestro consumidor, de forma que se pueda obtenerse el menor costo posible cumpliendo con las siguientes restricciones.</a:t>
            </a:r>
          </a:p>
          <a:p>
            <a:r>
              <a:rPr lang="es-MX" dirty="0"/>
              <a:t>Poder mostrar de forma gráfica al cliente cual es la cantidad de alimento de cada marca que mejor se ajusta para minimizar sus gastos.</a:t>
            </a:r>
          </a:p>
          <a:p>
            <a:endParaRPr lang="es-MX" dirty="0"/>
          </a:p>
        </p:txBody>
      </p:sp>
    </p:spTree>
    <p:extLst>
      <p:ext uri="{BB962C8B-B14F-4D97-AF65-F5344CB8AC3E}">
        <p14:creationId xmlns:p14="http://schemas.microsoft.com/office/powerpoint/2010/main" val="3455568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D5771007-86DB-4821-A292-5ED65B094BB2}"/>
              </a:ext>
            </a:extLst>
          </p:cNvPr>
          <p:cNvPicPr>
            <a:picLocks noChangeAspect="1"/>
          </p:cNvPicPr>
          <p:nvPr/>
        </p:nvPicPr>
        <p:blipFill rotWithShape="1">
          <a:blip r:embed="rId3"/>
          <a:srcRect l="19427" r="22622"/>
          <a:stretch/>
        </p:blipFill>
        <p:spPr>
          <a:xfrm>
            <a:off x="6892924" y="10"/>
            <a:ext cx="5299077" cy="6857990"/>
          </a:xfrm>
          <a:custGeom>
            <a:avLst/>
            <a:gdLst>
              <a:gd name="connsiteX0" fmla="*/ 836871 w 5299077"/>
              <a:gd name="connsiteY0" fmla="*/ 0 h 6858000"/>
              <a:gd name="connsiteX1" fmla="*/ 5299077 w 5299077"/>
              <a:gd name="connsiteY1" fmla="*/ 0 h 6858000"/>
              <a:gd name="connsiteX2" fmla="*/ 5299077 w 5299077"/>
              <a:gd name="connsiteY2" fmla="*/ 6858000 h 6858000"/>
              <a:gd name="connsiteX3" fmla="*/ 1911312 w 5299077"/>
              <a:gd name="connsiteY3" fmla="*/ 6858000 h 6858000"/>
              <a:gd name="connsiteX4" fmla="*/ 0 w 5299077"/>
              <a:gd name="connsiteY4" fmla="*/ 5333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12" name="Group 11">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13"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5"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6"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ítulo 1">
            <a:extLst>
              <a:ext uri="{FF2B5EF4-FFF2-40B4-BE49-F238E27FC236}">
                <a16:creationId xmlns:a16="http://schemas.microsoft.com/office/drawing/2014/main" id="{CEA776D0-29BB-4FB9-8FBE-A53755594A1D}"/>
              </a:ext>
            </a:extLst>
          </p:cNvPr>
          <p:cNvSpPr>
            <a:spLocks noGrp="1"/>
          </p:cNvSpPr>
          <p:nvPr>
            <p:ph type="title"/>
          </p:nvPr>
        </p:nvSpPr>
        <p:spPr>
          <a:xfrm>
            <a:off x="972080" y="685800"/>
            <a:ext cx="5260680" cy="1752599"/>
          </a:xfrm>
        </p:spPr>
        <p:txBody>
          <a:bodyPr>
            <a:normAutofit/>
          </a:bodyPr>
          <a:lstStyle/>
          <a:p>
            <a:pPr algn="l"/>
            <a:r>
              <a:rPr lang="es-MX"/>
              <a:t>Problema</a:t>
            </a:r>
          </a:p>
        </p:txBody>
      </p:sp>
      <p:sp>
        <p:nvSpPr>
          <p:cNvPr id="3" name="Marcador de contenido 2">
            <a:extLst>
              <a:ext uri="{FF2B5EF4-FFF2-40B4-BE49-F238E27FC236}">
                <a16:creationId xmlns:a16="http://schemas.microsoft.com/office/drawing/2014/main" id="{6447E35D-E78F-4902-9C38-EEBD8AF52209}"/>
              </a:ext>
            </a:extLst>
          </p:cNvPr>
          <p:cNvSpPr>
            <a:spLocks noGrp="1"/>
          </p:cNvSpPr>
          <p:nvPr>
            <p:ph idx="1"/>
          </p:nvPr>
        </p:nvSpPr>
        <p:spPr>
          <a:xfrm>
            <a:off x="643468" y="2666999"/>
            <a:ext cx="5260680" cy="3124201"/>
          </a:xfrm>
        </p:spPr>
        <p:txBody>
          <a:bodyPr>
            <a:normAutofit/>
          </a:bodyPr>
          <a:lstStyle/>
          <a:p>
            <a:pPr>
              <a:lnSpc>
                <a:spcPct val="90000"/>
              </a:lnSpc>
            </a:pPr>
            <a:r>
              <a:rPr lang="es-MX" sz="2000"/>
              <a:t>Una cooperativa agrícola mezcla dos marcas de alimento para ganado. La marca x cuesta $25 por saco y contiene 2 unidades de nutriente A, 2 unidades de B y 2 de C. La marca y cuesta $20 por saco y contiene 1 unidad de nutriente A, 9 de B y 3 de C. Encuentre el número de sacos de cada marca que deben de mezclarse de manera que se obtenga el menor costo, tomando en cuenta que los requerimientos mínimos por nutriente son 12 unidades de A, 36 de B y 24 de C</a:t>
            </a:r>
          </a:p>
        </p:txBody>
      </p:sp>
    </p:spTree>
    <p:extLst>
      <p:ext uri="{BB962C8B-B14F-4D97-AF65-F5344CB8AC3E}">
        <p14:creationId xmlns:p14="http://schemas.microsoft.com/office/powerpoint/2010/main" val="3912041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F26BB1-D236-4848-A55E-FF06297C6119}"/>
              </a:ext>
            </a:extLst>
          </p:cNvPr>
          <p:cNvSpPr>
            <a:spLocks noGrp="1"/>
          </p:cNvSpPr>
          <p:nvPr>
            <p:ph type="title"/>
          </p:nvPr>
        </p:nvSpPr>
        <p:spPr/>
        <p:txBody>
          <a:bodyPr/>
          <a:lstStyle/>
          <a:p>
            <a:r>
              <a:rPr lang="es-MX" dirty="0"/>
              <a:t>Modelo</a:t>
            </a:r>
          </a:p>
        </p:txBody>
      </p:sp>
      <p:pic>
        <p:nvPicPr>
          <p:cNvPr id="4" name="Marcador de contenido 3">
            <a:extLst>
              <a:ext uri="{FF2B5EF4-FFF2-40B4-BE49-F238E27FC236}">
                <a16:creationId xmlns:a16="http://schemas.microsoft.com/office/drawing/2014/main" id="{37A2CEA7-BFD7-4495-87C7-E26A69C98069}"/>
              </a:ext>
            </a:extLst>
          </p:cNvPr>
          <p:cNvPicPr>
            <a:picLocks noGrp="1" noChangeAspect="1"/>
          </p:cNvPicPr>
          <p:nvPr>
            <p:ph idx="1"/>
          </p:nvPr>
        </p:nvPicPr>
        <p:blipFill>
          <a:blip r:embed="rId2"/>
          <a:stretch>
            <a:fillRect/>
          </a:stretch>
        </p:blipFill>
        <p:spPr>
          <a:xfrm>
            <a:off x="2323712" y="2554514"/>
            <a:ext cx="8339910" cy="2467429"/>
          </a:xfrm>
          <a:prstGeom prst="rect">
            <a:avLst/>
          </a:prstGeom>
        </p:spPr>
      </p:pic>
    </p:spTree>
    <p:extLst>
      <p:ext uri="{BB962C8B-B14F-4D97-AF65-F5344CB8AC3E}">
        <p14:creationId xmlns:p14="http://schemas.microsoft.com/office/powerpoint/2010/main" val="1662442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41FAA6D-0046-4A2F-8E6E-21A4842EC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DA01C2D7-1724-4395-8F08-DAB7AC202DE9}"/>
              </a:ext>
            </a:extLst>
          </p:cNvPr>
          <p:cNvPicPr>
            <a:picLocks noChangeAspect="1"/>
          </p:cNvPicPr>
          <p:nvPr/>
        </p:nvPicPr>
        <p:blipFill rotWithShape="1">
          <a:blip r:embed="rId3"/>
          <a:srcRect l="27653" r="25481" b="-1"/>
          <a:stretch/>
        </p:blipFill>
        <p:spPr>
          <a:xfrm>
            <a:off x="20" y="10"/>
            <a:ext cx="4726526" cy="6857990"/>
          </a:xfrm>
          <a:prstGeom prst="rect">
            <a:avLst/>
          </a:prstGeom>
        </p:spPr>
      </p:pic>
      <p:grpSp>
        <p:nvGrpSpPr>
          <p:cNvPr id="12" name="Group 11">
            <a:extLst>
              <a:ext uri="{FF2B5EF4-FFF2-40B4-BE49-F238E27FC236}">
                <a16:creationId xmlns:a16="http://schemas.microsoft.com/office/drawing/2014/main" id="{62E3E11F-3694-4A25-A6CA-2EC311F18B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13" name="Rectangle 19">
              <a:extLst>
                <a:ext uri="{FF2B5EF4-FFF2-40B4-BE49-F238E27FC236}">
                  <a16:creationId xmlns:a16="http://schemas.microsoft.com/office/drawing/2014/main" id="{80D1B0BD-8DCD-47A1-96F6-2C225035A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2">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20">
              <a:extLst>
                <a:ext uri="{FF2B5EF4-FFF2-40B4-BE49-F238E27FC236}">
                  <a16:creationId xmlns:a16="http://schemas.microsoft.com/office/drawing/2014/main" id="{24A95C9A-B923-432F-9745-6446EF8D5B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2">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CECD1690-220A-4E9A-8B42-6231686EAF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17" name="Freeform 6">
              <a:extLst>
                <a:ext uri="{FF2B5EF4-FFF2-40B4-BE49-F238E27FC236}">
                  <a16:creationId xmlns:a16="http://schemas.microsoft.com/office/drawing/2014/main" id="{806DE5A7-D018-46AF-BDF7-6CDCC6C3F4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8" name="Freeform 7">
              <a:extLst>
                <a:ext uri="{FF2B5EF4-FFF2-40B4-BE49-F238E27FC236}">
                  <a16:creationId xmlns:a16="http://schemas.microsoft.com/office/drawing/2014/main" id="{43AE4CE0-B238-4049-B45D-71494D777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9" name="Freeform 8">
              <a:extLst>
                <a:ext uri="{FF2B5EF4-FFF2-40B4-BE49-F238E27FC236}">
                  <a16:creationId xmlns:a16="http://schemas.microsoft.com/office/drawing/2014/main" id="{3BB59F37-4598-48D0-9D73-9F329F8829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0" name="Freeform 9">
              <a:extLst>
                <a:ext uri="{FF2B5EF4-FFF2-40B4-BE49-F238E27FC236}">
                  <a16:creationId xmlns:a16="http://schemas.microsoft.com/office/drawing/2014/main" id="{37017D10-4E71-48C1-AD3D-C35CFF6B3E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1" name="Freeform 10">
              <a:extLst>
                <a:ext uri="{FF2B5EF4-FFF2-40B4-BE49-F238E27FC236}">
                  <a16:creationId xmlns:a16="http://schemas.microsoft.com/office/drawing/2014/main" id="{ED5EA6CC-320E-4952-AF54-24697E7F9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2" name="Freeform 11">
              <a:extLst>
                <a:ext uri="{FF2B5EF4-FFF2-40B4-BE49-F238E27FC236}">
                  <a16:creationId xmlns:a16="http://schemas.microsoft.com/office/drawing/2014/main" id="{8AE947FD-5039-485D-B8C4-761C15A95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ítulo 1">
            <a:extLst>
              <a:ext uri="{FF2B5EF4-FFF2-40B4-BE49-F238E27FC236}">
                <a16:creationId xmlns:a16="http://schemas.microsoft.com/office/drawing/2014/main" id="{A6EB325E-0F81-469D-B0BB-8F4BC0518C16}"/>
              </a:ext>
            </a:extLst>
          </p:cNvPr>
          <p:cNvSpPr>
            <a:spLocks noGrp="1"/>
          </p:cNvSpPr>
          <p:nvPr>
            <p:ph type="title"/>
          </p:nvPr>
        </p:nvSpPr>
        <p:spPr>
          <a:xfrm>
            <a:off x="3962399" y="685800"/>
            <a:ext cx="7345891" cy="1413933"/>
          </a:xfrm>
        </p:spPr>
        <p:txBody>
          <a:bodyPr>
            <a:normAutofit/>
          </a:bodyPr>
          <a:lstStyle/>
          <a:p>
            <a:r>
              <a:rPr lang="es-MX"/>
              <a:t>Función a minimizar</a:t>
            </a:r>
            <a:endParaRPr lang="es-MX" dirty="0"/>
          </a:p>
        </p:txBody>
      </p:sp>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93E7EC91-543A-4C00-AD6E-73433A4D09A2}"/>
                  </a:ext>
                </a:extLst>
              </p:cNvPr>
              <p:cNvSpPr>
                <a:spLocks noGrp="1"/>
              </p:cNvSpPr>
              <p:nvPr>
                <p:ph idx="1"/>
              </p:nvPr>
            </p:nvSpPr>
            <p:spPr>
              <a:xfrm>
                <a:off x="3843867" y="2048933"/>
                <a:ext cx="7659156" cy="3742267"/>
              </a:xfrm>
            </p:spPr>
            <p:txBody>
              <a:bodyPr>
                <a:normAutofit/>
              </a:bodyPr>
              <a:lstStyle/>
              <a:p>
                <a:pPr/>
                <a14:m>
                  <m:oMath xmlns:m="http://schemas.openxmlformats.org/officeDocument/2006/math">
                    <m:r>
                      <a:rPr lang="es-MX" b="0" i="1" smtClean="0">
                        <a:latin typeface="Cambria Math" panose="02040503050406030204" pitchFamily="18" charset="0"/>
                      </a:rPr>
                      <m:t>𝐶</m:t>
                    </m:r>
                    <m:r>
                      <a:rPr lang="es-MX" b="0" i="1" smtClean="0">
                        <a:latin typeface="Cambria Math" panose="02040503050406030204" pitchFamily="18" charset="0"/>
                      </a:rPr>
                      <m:t>=25</m:t>
                    </m:r>
                    <m:r>
                      <a:rPr lang="es-MX" b="0" i="1" smtClean="0">
                        <a:latin typeface="Cambria Math" panose="02040503050406030204" pitchFamily="18" charset="0"/>
                      </a:rPr>
                      <m:t>𝑥</m:t>
                    </m:r>
                    <m:r>
                      <a:rPr lang="es-MX" b="0" i="1" smtClean="0">
                        <a:latin typeface="Cambria Math" panose="02040503050406030204" pitchFamily="18" charset="0"/>
                      </a:rPr>
                      <m:t>+20</m:t>
                    </m:r>
                    <m:r>
                      <a:rPr lang="es-MX" b="0" i="1" smtClean="0">
                        <a:latin typeface="Cambria Math" panose="02040503050406030204" pitchFamily="18" charset="0"/>
                      </a:rPr>
                      <m:t>𝑦</m:t>
                    </m:r>
                  </m:oMath>
                </a14:m>
                <a:endParaRPr lang="es-MX" dirty="0"/>
              </a:p>
              <a:p>
                <a:pPr marL="0" indent="0">
                  <a:buNone/>
                </a:pPr>
                <a:r>
                  <a:rPr lang="es-MX" dirty="0"/>
                  <a:t>Donde </a:t>
                </a:r>
              </a:p>
              <a:p>
                <a:pPr marL="0" indent="0">
                  <a:buNone/>
                </a:pPr>
                <a:r>
                  <a:rPr lang="es-MX" dirty="0"/>
                  <a:t>x = no. de sacos de la marca X </a:t>
                </a:r>
              </a:p>
              <a:p>
                <a:pPr marL="0" indent="0">
                  <a:buNone/>
                </a:pPr>
                <a:r>
                  <a:rPr lang="es-MX" dirty="0"/>
                  <a:t>y =  no. De sacos de la marca Y</a:t>
                </a:r>
              </a:p>
              <a:p>
                <a:pPr marL="0" indent="0">
                  <a:buNone/>
                </a:pPr>
                <a:r>
                  <a:rPr lang="es-MX" dirty="0"/>
                  <a:t>C = costo total</a:t>
                </a:r>
              </a:p>
            </p:txBody>
          </p:sp>
        </mc:Choice>
        <mc:Fallback>
          <p:sp>
            <p:nvSpPr>
              <p:cNvPr id="3" name="Marcador de contenido 2">
                <a:extLst>
                  <a:ext uri="{FF2B5EF4-FFF2-40B4-BE49-F238E27FC236}">
                    <a16:creationId xmlns:a16="http://schemas.microsoft.com/office/drawing/2014/main" id="{93E7EC91-543A-4C00-AD6E-73433A4D09A2}"/>
                  </a:ext>
                </a:extLst>
              </p:cNvPr>
              <p:cNvSpPr>
                <a:spLocks noGrp="1" noRot="1" noChangeAspect="1" noMove="1" noResize="1" noEditPoints="1" noAdjustHandles="1" noChangeArrowheads="1" noChangeShapeType="1" noTextEdit="1"/>
              </p:cNvSpPr>
              <p:nvPr>
                <p:ph idx="1"/>
              </p:nvPr>
            </p:nvSpPr>
            <p:spPr>
              <a:xfrm>
                <a:off x="3843867" y="2048933"/>
                <a:ext cx="7659156" cy="3742267"/>
              </a:xfrm>
              <a:blipFill>
                <a:blip r:embed="rId4"/>
                <a:stretch>
                  <a:fillRect l="-2070"/>
                </a:stretch>
              </a:blipFill>
            </p:spPr>
            <p:txBody>
              <a:bodyPr/>
              <a:lstStyle/>
              <a:p>
                <a:r>
                  <a:rPr lang="es-MX">
                    <a:noFill/>
                  </a:rPr>
                  <a:t> </a:t>
                </a:r>
              </a:p>
            </p:txBody>
          </p:sp>
        </mc:Fallback>
      </mc:AlternateContent>
    </p:spTree>
    <p:extLst>
      <p:ext uri="{BB962C8B-B14F-4D97-AF65-F5344CB8AC3E}">
        <p14:creationId xmlns:p14="http://schemas.microsoft.com/office/powerpoint/2010/main" val="1090327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Marcador de contenido 3">
            <a:extLst>
              <a:ext uri="{FF2B5EF4-FFF2-40B4-BE49-F238E27FC236}">
                <a16:creationId xmlns:a16="http://schemas.microsoft.com/office/drawing/2014/main" id="{A29F7925-1874-4833-924D-B0E34232605A}"/>
              </a:ext>
            </a:extLst>
          </p:cNvPr>
          <p:cNvGraphicFramePr>
            <a:graphicFrameLocks noGrp="1"/>
          </p:cNvGraphicFramePr>
          <p:nvPr>
            <p:ph idx="1"/>
            <p:extLst>
              <p:ext uri="{D42A27DB-BD31-4B8C-83A1-F6EECF244321}">
                <p14:modId xmlns:p14="http://schemas.microsoft.com/office/powerpoint/2010/main" val="24707532"/>
              </p:ext>
            </p:extLst>
          </p:nvPr>
        </p:nvGraphicFramePr>
        <p:xfrm>
          <a:off x="1484311" y="2438399"/>
          <a:ext cx="10018716" cy="3061251"/>
        </p:xfrm>
        <a:graphic>
          <a:graphicData uri="http://schemas.openxmlformats.org/drawingml/2006/table">
            <a:tbl>
              <a:tblPr firstRow="1" bandRow="1">
                <a:tableStyleId>{5C22544A-7EE6-4342-B048-85BDC9FD1C3A}</a:tableStyleId>
              </a:tblPr>
              <a:tblGrid>
                <a:gridCol w="2504679">
                  <a:extLst>
                    <a:ext uri="{9D8B030D-6E8A-4147-A177-3AD203B41FA5}">
                      <a16:colId xmlns:a16="http://schemas.microsoft.com/office/drawing/2014/main" val="2048219236"/>
                    </a:ext>
                  </a:extLst>
                </a:gridCol>
                <a:gridCol w="2504679">
                  <a:extLst>
                    <a:ext uri="{9D8B030D-6E8A-4147-A177-3AD203B41FA5}">
                      <a16:colId xmlns:a16="http://schemas.microsoft.com/office/drawing/2014/main" val="323072685"/>
                    </a:ext>
                  </a:extLst>
                </a:gridCol>
                <a:gridCol w="2504679">
                  <a:extLst>
                    <a:ext uri="{9D8B030D-6E8A-4147-A177-3AD203B41FA5}">
                      <a16:colId xmlns:a16="http://schemas.microsoft.com/office/drawing/2014/main" val="2566109823"/>
                    </a:ext>
                  </a:extLst>
                </a:gridCol>
                <a:gridCol w="2504679">
                  <a:extLst>
                    <a:ext uri="{9D8B030D-6E8A-4147-A177-3AD203B41FA5}">
                      <a16:colId xmlns:a16="http://schemas.microsoft.com/office/drawing/2014/main" val="1367199450"/>
                    </a:ext>
                  </a:extLst>
                </a:gridCol>
              </a:tblGrid>
              <a:tr h="605523">
                <a:tc>
                  <a:txBody>
                    <a:bodyPr/>
                    <a:lstStyle/>
                    <a:p>
                      <a:endParaRPr lang="es-MX" dirty="0"/>
                    </a:p>
                  </a:txBody>
                  <a:tcPr>
                    <a:solidFill>
                      <a:schemeClr val="accent1">
                        <a:lumMod val="40000"/>
                        <a:lumOff val="60000"/>
                      </a:schemeClr>
                    </a:solidFill>
                  </a:tcPr>
                </a:tc>
                <a:tc gridSpan="3">
                  <a:txBody>
                    <a:bodyPr/>
                    <a:lstStyle/>
                    <a:p>
                      <a:r>
                        <a:rPr lang="es-MX" dirty="0"/>
                        <a:t>Unidades de nutrientes</a:t>
                      </a:r>
                    </a:p>
                  </a:txBody>
                  <a:tcPr/>
                </a:tc>
                <a:tc hMerge="1">
                  <a:txBody>
                    <a:bodyPr/>
                    <a:lstStyle/>
                    <a:p>
                      <a:endParaRPr lang="es-MX" dirty="0"/>
                    </a:p>
                  </a:txBody>
                  <a:tcPr/>
                </a:tc>
                <a:tc hMerge="1">
                  <a:txBody>
                    <a:bodyPr/>
                    <a:lstStyle/>
                    <a:p>
                      <a:endParaRPr lang="es-MX" dirty="0"/>
                    </a:p>
                  </a:txBody>
                  <a:tcPr/>
                </a:tc>
                <a:extLst>
                  <a:ext uri="{0D108BD9-81ED-4DB2-BD59-A6C34878D82A}">
                    <a16:rowId xmlns:a16="http://schemas.microsoft.com/office/drawing/2014/main" val="983123702"/>
                  </a:ext>
                </a:extLst>
              </a:tr>
              <a:tr h="613932">
                <a:tc>
                  <a:txBody>
                    <a:bodyPr/>
                    <a:lstStyle/>
                    <a:p>
                      <a:r>
                        <a:rPr lang="es-MX" dirty="0">
                          <a:solidFill>
                            <a:schemeClr val="bg1"/>
                          </a:solidFill>
                        </a:rPr>
                        <a:t>Marca</a:t>
                      </a:r>
                    </a:p>
                  </a:txBody>
                  <a:tcPr>
                    <a:solidFill>
                      <a:schemeClr val="accent1"/>
                    </a:solidFill>
                  </a:tcPr>
                </a:tc>
                <a:tc>
                  <a:txBody>
                    <a:bodyPr/>
                    <a:lstStyle/>
                    <a:p>
                      <a:r>
                        <a:rPr lang="es-MX" dirty="0"/>
                        <a:t>A</a:t>
                      </a:r>
                    </a:p>
                  </a:txBody>
                  <a:tcPr>
                    <a:solidFill>
                      <a:schemeClr val="accent1">
                        <a:lumMod val="60000"/>
                        <a:lumOff val="40000"/>
                      </a:schemeClr>
                    </a:solidFill>
                  </a:tcPr>
                </a:tc>
                <a:tc>
                  <a:txBody>
                    <a:bodyPr/>
                    <a:lstStyle/>
                    <a:p>
                      <a:r>
                        <a:rPr lang="es-MX" dirty="0"/>
                        <a:t>B</a:t>
                      </a:r>
                    </a:p>
                  </a:txBody>
                  <a:tcPr>
                    <a:solidFill>
                      <a:schemeClr val="accent1">
                        <a:lumMod val="60000"/>
                        <a:lumOff val="40000"/>
                      </a:schemeClr>
                    </a:solidFill>
                  </a:tcPr>
                </a:tc>
                <a:tc>
                  <a:txBody>
                    <a:bodyPr/>
                    <a:lstStyle/>
                    <a:p>
                      <a:r>
                        <a:rPr lang="es-MX" dirty="0"/>
                        <a:t>C</a:t>
                      </a:r>
                    </a:p>
                  </a:txBody>
                  <a:tcPr>
                    <a:solidFill>
                      <a:schemeClr val="accent1">
                        <a:lumMod val="60000"/>
                        <a:lumOff val="40000"/>
                      </a:schemeClr>
                    </a:solidFill>
                  </a:tcPr>
                </a:tc>
                <a:extLst>
                  <a:ext uri="{0D108BD9-81ED-4DB2-BD59-A6C34878D82A}">
                    <a16:rowId xmlns:a16="http://schemas.microsoft.com/office/drawing/2014/main" val="290390747"/>
                  </a:ext>
                </a:extLst>
              </a:tr>
              <a:tr h="613932">
                <a:tc>
                  <a:txBody>
                    <a:bodyPr/>
                    <a:lstStyle/>
                    <a:p>
                      <a:r>
                        <a:rPr lang="es-MX" dirty="0"/>
                        <a:t>X</a:t>
                      </a:r>
                    </a:p>
                  </a:txBody>
                  <a:tcPr/>
                </a:tc>
                <a:tc>
                  <a:txBody>
                    <a:bodyPr/>
                    <a:lstStyle/>
                    <a:p>
                      <a:r>
                        <a:rPr lang="es-MX" dirty="0"/>
                        <a:t>2</a:t>
                      </a:r>
                    </a:p>
                  </a:txBody>
                  <a:tcPr/>
                </a:tc>
                <a:tc>
                  <a:txBody>
                    <a:bodyPr/>
                    <a:lstStyle/>
                    <a:p>
                      <a:r>
                        <a:rPr lang="es-MX" dirty="0"/>
                        <a:t>2</a:t>
                      </a:r>
                    </a:p>
                  </a:txBody>
                  <a:tcPr/>
                </a:tc>
                <a:tc>
                  <a:txBody>
                    <a:bodyPr/>
                    <a:lstStyle/>
                    <a:p>
                      <a:r>
                        <a:rPr lang="es-MX" dirty="0"/>
                        <a:t>2</a:t>
                      </a:r>
                    </a:p>
                  </a:txBody>
                  <a:tcPr/>
                </a:tc>
                <a:extLst>
                  <a:ext uri="{0D108BD9-81ED-4DB2-BD59-A6C34878D82A}">
                    <a16:rowId xmlns:a16="http://schemas.microsoft.com/office/drawing/2014/main" val="1848834319"/>
                  </a:ext>
                </a:extLst>
              </a:tr>
              <a:tr h="613932">
                <a:tc>
                  <a:txBody>
                    <a:bodyPr/>
                    <a:lstStyle/>
                    <a:p>
                      <a:r>
                        <a:rPr lang="es-MX" dirty="0"/>
                        <a:t>Y</a:t>
                      </a:r>
                    </a:p>
                  </a:txBody>
                  <a:tcPr/>
                </a:tc>
                <a:tc>
                  <a:txBody>
                    <a:bodyPr/>
                    <a:lstStyle/>
                    <a:p>
                      <a:r>
                        <a:rPr lang="es-MX" dirty="0"/>
                        <a:t>1</a:t>
                      </a:r>
                    </a:p>
                  </a:txBody>
                  <a:tcPr/>
                </a:tc>
                <a:tc>
                  <a:txBody>
                    <a:bodyPr/>
                    <a:lstStyle/>
                    <a:p>
                      <a:r>
                        <a:rPr lang="es-MX" dirty="0"/>
                        <a:t>9</a:t>
                      </a:r>
                    </a:p>
                  </a:txBody>
                  <a:tcPr/>
                </a:tc>
                <a:tc>
                  <a:txBody>
                    <a:bodyPr/>
                    <a:lstStyle/>
                    <a:p>
                      <a:r>
                        <a:rPr lang="es-MX" dirty="0"/>
                        <a:t>3</a:t>
                      </a:r>
                    </a:p>
                  </a:txBody>
                  <a:tcPr/>
                </a:tc>
                <a:extLst>
                  <a:ext uri="{0D108BD9-81ED-4DB2-BD59-A6C34878D82A}">
                    <a16:rowId xmlns:a16="http://schemas.microsoft.com/office/drawing/2014/main" val="2393145511"/>
                  </a:ext>
                </a:extLst>
              </a:tr>
              <a:tr h="613932">
                <a:tc>
                  <a:txBody>
                    <a:bodyPr/>
                    <a:lstStyle/>
                    <a:p>
                      <a:r>
                        <a:rPr lang="es-MX" dirty="0"/>
                        <a:t>Total:</a:t>
                      </a:r>
                    </a:p>
                  </a:txBody>
                  <a:tcPr/>
                </a:tc>
                <a:tc>
                  <a:txBody>
                    <a:bodyPr/>
                    <a:lstStyle/>
                    <a:p>
                      <a:r>
                        <a:rPr lang="es-MX" dirty="0"/>
                        <a:t>12</a:t>
                      </a:r>
                    </a:p>
                  </a:txBody>
                  <a:tcPr/>
                </a:tc>
                <a:tc>
                  <a:txBody>
                    <a:bodyPr/>
                    <a:lstStyle/>
                    <a:p>
                      <a:r>
                        <a:rPr lang="es-MX" dirty="0"/>
                        <a:t>36</a:t>
                      </a:r>
                    </a:p>
                  </a:txBody>
                  <a:tcPr/>
                </a:tc>
                <a:tc>
                  <a:txBody>
                    <a:bodyPr/>
                    <a:lstStyle/>
                    <a:p>
                      <a:r>
                        <a:rPr lang="es-MX" dirty="0"/>
                        <a:t>24</a:t>
                      </a:r>
                    </a:p>
                  </a:txBody>
                  <a:tcPr/>
                </a:tc>
                <a:extLst>
                  <a:ext uri="{0D108BD9-81ED-4DB2-BD59-A6C34878D82A}">
                    <a16:rowId xmlns:a16="http://schemas.microsoft.com/office/drawing/2014/main" val="1018421866"/>
                  </a:ext>
                </a:extLst>
              </a:tr>
            </a:tbl>
          </a:graphicData>
        </a:graphic>
      </p:graphicFrame>
      <p:sp>
        <p:nvSpPr>
          <p:cNvPr id="5" name="Título 1">
            <a:extLst>
              <a:ext uri="{FF2B5EF4-FFF2-40B4-BE49-F238E27FC236}">
                <a16:creationId xmlns:a16="http://schemas.microsoft.com/office/drawing/2014/main" id="{714B07AD-8BF2-46B9-A717-3A55A90C32EC}"/>
              </a:ext>
            </a:extLst>
          </p:cNvPr>
          <p:cNvSpPr>
            <a:spLocks noGrp="1"/>
          </p:cNvSpPr>
          <p:nvPr>
            <p:ph type="title"/>
          </p:nvPr>
        </p:nvSpPr>
        <p:spPr>
          <a:xfrm>
            <a:off x="1484311" y="685800"/>
            <a:ext cx="10018713" cy="1752599"/>
          </a:xfrm>
        </p:spPr>
        <p:txBody>
          <a:bodyPr/>
          <a:lstStyle/>
          <a:p>
            <a:r>
              <a:rPr lang="es-MX" dirty="0"/>
              <a:t>Tabla</a:t>
            </a:r>
          </a:p>
        </p:txBody>
      </p:sp>
    </p:spTree>
    <p:extLst>
      <p:ext uri="{BB962C8B-B14F-4D97-AF65-F5344CB8AC3E}">
        <p14:creationId xmlns:p14="http://schemas.microsoft.com/office/powerpoint/2010/main" val="1967005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C575DC-27B8-4627-8DCF-7B3C95C0B4BE}"/>
              </a:ext>
            </a:extLst>
          </p:cNvPr>
          <p:cNvSpPr>
            <a:spLocks noGrp="1"/>
          </p:cNvSpPr>
          <p:nvPr>
            <p:ph type="title"/>
          </p:nvPr>
        </p:nvSpPr>
        <p:spPr/>
        <p:txBody>
          <a:bodyPr/>
          <a:lstStyle/>
          <a:p>
            <a:r>
              <a:rPr lang="es-MX" dirty="0"/>
              <a:t>Restricciones</a:t>
            </a:r>
          </a:p>
        </p:txBody>
      </p:sp>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82916306-3D49-41BC-A957-0ABC06E2BD4A}"/>
                  </a:ext>
                </a:extLst>
              </p:cNvPr>
              <p:cNvSpPr>
                <a:spLocks noGrp="1"/>
              </p:cNvSpPr>
              <p:nvPr>
                <p:ph idx="1"/>
              </p:nvPr>
            </p:nvSpPr>
            <p:spPr>
              <a:xfrm>
                <a:off x="1484310" y="2438399"/>
                <a:ext cx="10018713" cy="3124201"/>
              </a:xfrm>
            </p:spPr>
            <p:txBody>
              <a:bodyPr/>
              <a:lstStyle/>
              <a:p>
                <a14:m>
                  <m:oMath xmlns:m="http://schemas.openxmlformats.org/officeDocument/2006/math">
                    <m:r>
                      <a:rPr lang="es-MX" b="0" i="1" smtClean="0">
                        <a:latin typeface="Cambria Math" panose="02040503050406030204" pitchFamily="18" charset="0"/>
                      </a:rPr>
                      <m:t>2</m:t>
                    </m:r>
                    <m:r>
                      <a:rPr lang="es-MX" b="0" i="1" smtClean="0">
                        <a:latin typeface="Cambria Math" panose="02040503050406030204" pitchFamily="18" charset="0"/>
                      </a:rPr>
                      <m:t>𝑥</m:t>
                    </m:r>
                    <m:r>
                      <a:rPr lang="es-MX" b="0" i="1" smtClean="0">
                        <a:latin typeface="Cambria Math" panose="02040503050406030204" pitchFamily="18" charset="0"/>
                      </a:rPr>
                      <m:t>+</m:t>
                    </m:r>
                    <m:r>
                      <a:rPr lang="es-MX" b="0" i="1" smtClean="0">
                        <a:latin typeface="Cambria Math" panose="02040503050406030204" pitchFamily="18" charset="0"/>
                      </a:rPr>
                      <m:t>𝑦</m:t>
                    </m:r>
                    <m:r>
                      <a:rPr lang="es-MX" b="0" i="1" smtClean="0">
                        <a:latin typeface="Cambria Math" panose="02040503050406030204" pitchFamily="18" charset="0"/>
                      </a:rPr>
                      <m:t> ≥12</m:t>
                    </m:r>
                  </m:oMath>
                </a14:m>
                <a:endParaRPr lang="es-MX" dirty="0"/>
              </a:p>
              <a:p>
                <a14:m>
                  <m:oMath xmlns:m="http://schemas.openxmlformats.org/officeDocument/2006/math">
                    <m:r>
                      <a:rPr lang="es-MX" i="1">
                        <a:latin typeface="Cambria Math" panose="02040503050406030204" pitchFamily="18" charset="0"/>
                      </a:rPr>
                      <m:t>2</m:t>
                    </m:r>
                    <m:r>
                      <a:rPr lang="es-MX" i="1">
                        <a:latin typeface="Cambria Math" panose="02040503050406030204" pitchFamily="18" charset="0"/>
                      </a:rPr>
                      <m:t>𝑥</m:t>
                    </m:r>
                    <m:r>
                      <a:rPr lang="es-MX" i="1">
                        <a:latin typeface="Cambria Math" panose="02040503050406030204" pitchFamily="18" charset="0"/>
                      </a:rPr>
                      <m:t>+9</m:t>
                    </m:r>
                    <m:r>
                      <a:rPr lang="es-MX" i="1">
                        <a:latin typeface="Cambria Math" panose="02040503050406030204" pitchFamily="18" charset="0"/>
                      </a:rPr>
                      <m:t>𝑦</m:t>
                    </m:r>
                    <m:r>
                      <a:rPr lang="es-MX" i="1">
                        <a:latin typeface="Cambria Math" panose="02040503050406030204" pitchFamily="18" charset="0"/>
                      </a:rPr>
                      <m:t> ≥36</m:t>
                    </m:r>
                  </m:oMath>
                </a14:m>
                <a:endParaRPr lang="es-MX" dirty="0"/>
              </a:p>
              <a:p>
                <a14:m>
                  <m:oMath xmlns:m="http://schemas.openxmlformats.org/officeDocument/2006/math">
                    <m:r>
                      <a:rPr lang="es-MX" i="1">
                        <a:latin typeface="Cambria Math" panose="02040503050406030204" pitchFamily="18" charset="0"/>
                      </a:rPr>
                      <m:t>2</m:t>
                    </m:r>
                    <m:r>
                      <a:rPr lang="es-MX" i="1">
                        <a:latin typeface="Cambria Math" panose="02040503050406030204" pitchFamily="18" charset="0"/>
                      </a:rPr>
                      <m:t>𝑥</m:t>
                    </m:r>
                    <m:r>
                      <a:rPr lang="es-MX" i="1">
                        <a:latin typeface="Cambria Math" panose="02040503050406030204" pitchFamily="18" charset="0"/>
                      </a:rPr>
                      <m:t>+3</m:t>
                    </m:r>
                    <m:r>
                      <a:rPr lang="es-MX" i="1">
                        <a:latin typeface="Cambria Math" panose="02040503050406030204" pitchFamily="18" charset="0"/>
                      </a:rPr>
                      <m:t>𝑦</m:t>
                    </m:r>
                    <m:r>
                      <a:rPr lang="es-MX" i="1">
                        <a:latin typeface="Cambria Math" panose="02040503050406030204" pitchFamily="18" charset="0"/>
                      </a:rPr>
                      <m:t> ≥24</m:t>
                    </m:r>
                  </m:oMath>
                </a14:m>
                <a:endParaRPr lang="es-MX" dirty="0"/>
              </a:p>
              <a:p>
                <a:pPr marL="0" indent="0">
                  <a:buNone/>
                </a:pPr>
                <a:endParaRPr lang="es-MX" dirty="0"/>
              </a:p>
            </p:txBody>
          </p:sp>
        </mc:Choice>
        <mc:Fallback>
          <p:sp>
            <p:nvSpPr>
              <p:cNvPr id="3" name="Marcador de contenido 2">
                <a:extLst>
                  <a:ext uri="{FF2B5EF4-FFF2-40B4-BE49-F238E27FC236}">
                    <a16:creationId xmlns:a16="http://schemas.microsoft.com/office/drawing/2014/main" id="{82916306-3D49-41BC-A957-0ABC06E2BD4A}"/>
                  </a:ext>
                </a:extLst>
              </p:cNvPr>
              <p:cNvSpPr>
                <a:spLocks noGrp="1" noRot="1" noChangeAspect="1" noMove="1" noResize="1" noEditPoints="1" noAdjustHandles="1" noChangeArrowheads="1" noChangeShapeType="1" noTextEdit="1"/>
              </p:cNvSpPr>
              <p:nvPr>
                <p:ph idx="1"/>
              </p:nvPr>
            </p:nvSpPr>
            <p:spPr>
              <a:xfrm>
                <a:off x="1484310" y="2438399"/>
                <a:ext cx="10018713" cy="3124201"/>
              </a:xfrm>
              <a:blipFill>
                <a:blip r:embed="rId2"/>
                <a:stretch>
                  <a:fillRect l="-1521"/>
                </a:stretch>
              </a:blipFill>
            </p:spPr>
            <p:txBody>
              <a:bodyPr/>
              <a:lstStyle/>
              <a:p>
                <a:r>
                  <a:rPr lang="es-MX">
                    <a:noFill/>
                  </a:rPr>
                  <a:t> </a:t>
                </a:r>
              </a:p>
            </p:txBody>
          </p:sp>
        </mc:Fallback>
      </mc:AlternateContent>
    </p:spTree>
    <p:extLst>
      <p:ext uri="{BB962C8B-B14F-4D97-AF65-F5344CB8AC3E}">
        <p14:creationId xmlns:p14="http://schemas.microsoft.com/office/powerpoint/2010/main" val="4100471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273E8D-B021-4685-8B05-D785FB957DAA}"/>
              </a:ext>
            </a:extLst>
          </p:cNvPr>
          <p:cNvSpPr>
            <a:spLocks noGrp="1"/>
          </p:cNvSpPr>
          <p:nvPr>
            <p:ph type="title"/>
          </p:nvPr>
        </p:nvSpPr>
        <p:spPr/>
        <p:txBody>
          <a:bodyPr/>
          <a:lstStyle/>
          <a:p>
            <a:r>
              <a:rPr lang="es-MX" dirty="0"/>
              <a:t>Minimizar la función con </a:t>
            </a:r>
            <a:r>
              <a:rPr lang="es-MX" dirty="0" err="1"/>
              <a:t>linprog</a:t>
            </a:r>
            <a:r>
              <a:rPr lang="es-MX" dirty="0"/>
              <a:t> </a:t>
            </a:r>
          </a:p>
        </p:txBody>
      </p:sp>
      <p:pic>
        <p:nvPicPr>
          <p:cNvPr id="9" name="Marcador de contenido 8">
            <a:extLst>
              <a:ext uri="{FF2B5EF4-FFF2-40B4-BE49-F238E27FC236}">
                <a16:creationId xmlns:a16="http://schemas.microsoft.com/office/drawing/2014/main" id="{C7D5A9DE-35E8-48BE-9C41-57262541C2D0}"/>
              </a:ext>
            </a:extLst>
          </p:cNvPr>
          <p:cNvPicPr>
            <a:picLocks noGrp="1" noChangeAspect="1"/>
          </p:cNvPicPr>
          <p:nvPr>
            <p:ph idx="1"/>
          </p:nvPr>
        </p:nvPicPr>
        <p:blipFill>
          <a:blip r:embed="rId2"/>
          <a:stretch>
            <a:fillRect/>
          </a:stretch>
        </p:blipFill>
        <p:spPr>
          <a:xfrm>
            <a:off x="2041986" y="2438399"/>
            <a:ext cx="8108027" cy="3733801"/>
          </a:xfrm>
          <a:prstGeom prst="rect">
            <a:avLst/>
          </a:prstGeom>
        </p:spPr>
      </p:pic>
    </p:spTree>
    <p:extLst>
      <p:ext uri="{BB962C8B-B14F-4D97-AF65-F5344CB8AC3E}">
        <p14:creationId xmlns:p14="http://schemas.microsoft.com/office/powerpoint/2010/main" val="1173282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a:extLst>
              <a:ext uri="{FF2B5EF4-FFF2-40B4-BE49-F238E27FC236}">
                <a16:creationId xmlns:a16="http://schemas.microsoft.com/office/drawing/2014/main" id="{48E90F8C-380B-4F2B-ABA7-9CAAF52F73BC}"/>
              </a:ext>
            </a:extLst>
          </p:cNvPr>
          <p:cNvPicPr>
            <a:picLocks noGrp="1" noChangeAspect="1"/>
          </p:cNvPicPr>
          <p:nvPr>
            <p:ph idx="1"/>
          </p:nvPr>
        </p:nvPicPr>
        <p:blipFill>
          <a:blip r:embed="rId2"/>
          <a:stretch>
            <a:fillRect/>
          </a:stretch>
        </p:blipFill>
        <p:spPr>
          <a:xfrm>
            <a:off x="964787" y="1367971"/>
            <a:ext cx="10262426" cy="4122057"/>
          </a:xfrm>
          <a:prstGeom prst="rect">
            <a:avLst/>
          </a:prstGeom>
        </p:spPr>
      </p:pic>
    </p:spTree>
    <p:extLst>
      <p:ext uri="{BB962C8B-B14F-4D97-AF65-F5344CB8AC3E}">
        <p14:creationId xmlns:p14="http://schemas.microsoft.com/office/powerpoint/2010/main" val="32402814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BC1C1C"/>
      </a:accent1>
      <a:accent2>
        <a:srgbClr val="F67534"/>
      </a:accent2>
      <a:accent3>
        <a:srgbClr val="EAAC35"/>
      </a:accent3>
      <a:accent4>
        <a:srgbClr val="9BAF68"/>
      </a:accent4>
      <a:accent5>
        <a:srgbClr val="68B9A6"/>
      </a:accent5>
      <a:accent6>
        <a:srgbClr val="50B1D4"/>
      </a:accent6>
      <a:hlink>
        <a:srgbClr val="E46416"/>
      </a:hlink>
      <a:folHlink>
        <a:srgbClr val="EE9340"/>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93B4CCAC-FD5A-4D59-B1AC-EAF45910B5A9}"/>
    </a:ext>
  </a:extLst>
</a:theme>
</file>

<file path=docProps/app.xml><?xml version="1.0" encoding="utf-8"?>
<Properties xmlns="http://schemas.openxmlformats.org/officeDocument/2006/extended-properties" xmlns:vt="http://schemas.openxmlformats.org/officeDocument/2006/docPropsVTypes">
  <Template>TM03457496[[fn=Parallax]]</Template>
  <TotalTime>270</TotalTime>
  <Words>459</Words>
  <Application>Microsoft Office PowerPoint</Application>
  <PresentationFormat>Panorámica</PresentationFormat>
  <Paragraphs>51</Paragraphs>
  <Slides>12</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12</vt:i4>
      </vt:variant>
    </vt:vector>
  </HeadingPairs>
  <TitlesOfParts>
    <vt:vector size="16" baseType="lpstr">
      <vt:lpstr>Arial</vt:lpstr>
      <vt:lpstr>Cambria Math</vt:lpstr>
      <vt:lpstr>Corbel</vt:lpstr>
      <vt:lpstr>Parallax</vt:lpstr>
      <vt:lpstr>Simulación Matemática Proyecto Módulo 1 Optimización Agrícola</vt:lpstr>
      <vt:lpstr>Objetivos</vt:lpstr>
      <vt:lpstr>Problema</vt:lpstr>
      <vt:lpstr>Modelo</vt:lpstr>
      <vt:lpstr>Función a minimizar</vt:lpstr>
      <vt:lpstr>Tabla</vt:lpstr>
      <vt:lpstr>Restricciones</vt:lpstr>
      <vt:lpstr>Minimizar la función con linprog </vt:lpstr>
      <vt:lpstr>Presentación de PowerPoint</vt:lpstr>
      <vt:lpstr>Gráfica obtenida</vt:lpstr>
      <vt:lpstr>Conclusiones</vt:lpstr>
      <vt:lpstr>Bibliografía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Simulación Matemática Proyecto Módulo 1 Optimización Agrícola</dc:title>
  <dc:creator>ERNESTO ANTONIO DIAZ GONZALEZ</dc:creator>
  <cp:lastModifiedBy>DIAZ GONZALEZ, ERNESTO ANTONIO</cp:lastModifiedBy>
  <cp:revision>16</cp:revision>
  <dcterms:created xsi:type="dcterms:W3CDTF">2018-06-12T14:39:55Z</dcterms:created>
  <dcterms:modified xsi:type="dcterms:W3CDTF">2018-06-12T19:10:40Z</dcterms:modified>
</cp:coreProperties>
</file>